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57" r:id="rId3"/>
    <p:sldId id="259" r:id="rId4"/>
    <p:sldId id="267" r:id="rId5"/>
    <p:sldId id="262" r:id="rId6"/>
    <p:sldId id="263" r:id="rId7"/>
    <p:sldId id="264" r:id="rId8"/>
    <p:sldId id="272" r:id="rId9"/>
    <p:sldId id="265" r:id="rId10"/>
    <p:sldId id="266" r:id="rId11"/>
    <p:sldId id="268" r:id="rId12"/>
    <p:sldId id="270" r:id="rId13"/>
    <p:sldId id="271" r:id="rId14"/>
    <p:sldId id="273" r:id="rId15"/>
    <p:sldId id="274" r:id="rId16"/>
    <p:sldId id="277" r:id="rId17"/>
    <p:sldId id="278" r:id="rId18"/>
    <p:sldId id="279" r:id="rId19"/>
    <p:sldId id="269" r:id="rId20"/>
    <p:sldId id="261" r:id="rId21"/>
    <p:sldId id="281" r:id="rId22"/>
    <p:sldId id="282" r:id="rId23"/>
    <p:sldId id="283" r:id="rId24"/>
    <p:sldId id="284" r:id="rId25"/>
    <p:sldId id="28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6" d="100"/>
          <a:sy n="86" d="100"/>
        </p:scale>
        <p:origin x="-1496"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77996D-A3EA-E648-A2F1-A1858F930180}" type="datetimeFigureOut">
              <a:rPr lang="en-US" smtClean="0"/>
              <a:t>8/7/12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28F227-545B-0C44-B0E5-81A133B9D272}" type="slidenum">
              <a:rPr lang="en-US" smtClean="0"/>
              <a:t>‹#›</a:t>
            </a:fld>
            <a:endParaRPr lang="en-US"/>
          </a:p>
        </p:txBody>
      </p:sp>
    </p:spTree>
    <p:extLst>
      <p:ext uri="{BB962C8B-B14F-4D97-AF65-F5344CB8AC3E}">
        <p14:creationId xmlns:p14="http://schemas.microsoft.com/office/powerpoint/2010/main" val="391364367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	</a:t>
            </a:r>
          </a:p>
          <a:p>
            <a:r>
              <a:rPr lang="en-US" dirty="0" smtClean="0"/>
              <a:t>Download</a:t>
            </a:r>
            <a:r>
              <a:rPr lang="en-US" baseline="0" dirty="0" smtClean="0"/>
              <a:t> </a:t>
            </a:r>
            <a:r>
              <a:rPr lang="en-US" baseline="0" dirty="0" err="1" smtClean="0"/>
              <a:t>ppt</a:t>
            </a:r>
            <a:r>
              <a:rPr lang="en-US" baseline="0" dirty="0" smtClean="0"/>
              <a:t> and follow along – take your own notes</a:t>
            </a:r>
          </a:p>
          <a:p>
            <a:r>
              <a:rPr lang="en-US" baseline="0" dirty="0" smtClean="0"/>
              <a:t>Hide slides as needed when using with </a:t>
            </a:r>
            <a:r>
              <a:rPr lang="en-US" baseline="0" smtClean="0"/>
              <a:t>your teachers.</a:t>
            </a:r>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1</a:t>
            </a:fld>
            <a:endParaRPr lang="en-US"/>
          </a:p>
        </p:txBody>
      </p:sp>
    </p:spTree>
    <p:extLst>
      <p:ext uri="{BB962C8B-B14F-4D97-AF65-F5344CB8AC3E}">
        <p14:creationId xmlns:p14="http://schemas.microsoft.com/office/powerpoint/2010/main" val="3286282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 through each step.</a:t>
            </a:r>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10</a:t>
            </a:fld>
            <a:endParaRPr lang="en-US"/>
          </a:p>
        </p:txBody>
      </p:sp>
    </p:spTree>
    <p:extLst>
      <p:ext uri="{BB962C8B-B14F-4D97-AF65-F5344CB8AC3E}">
        <p14:creationId xmlns:p14="http://schemas.microsoft.com/office/powerpoint/2010/main" val="10846692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 through</a:t>
            </a:r>
            <a:r>
              <a:rPr lang="en-US" baseline="0" dirty="0" smtClean="0"/>
              <a:t> each point.  Emphasize the written portion of the test at levels 28 and above.  There is a bridge kit with lower level texts and the same format as levels 28 and above.  These are intended to use with older children who are reading at a lower level, but still need to be able to show comprehension and responses to text in writing.</a:t>
            </a:r>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11</a:t>
            </a:fld>
            <a:endParaRPr lang="en-US"/>
          </a:p>
        </p:txBody>
      </p:sp>
    </p:spTree>
    <p:extLst>
      <p:ext uri="{BB962C8B-B14F-4D97-AF65-F5344CB8AC3E}">
        <p14:creationId xmlns:p14="http://schemas.microsoft.com/office/powerpoint/2010/main" val="19925045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Sometimes we are testing students back to back and we don’t have time</a:t>
            </a:r>
            <a:r>
              <a:rPr lang="en-US" baseline="0" dirty="0" smtClean="0"/>
              <a:t> to do all of the analysis in real time.  The teacher analysis section may be done at a later time.  It is important to note that if we stop the DRA2 when we have a level and accuracy rate, we are missing important information to inform our instruction.  We realize that we are using this instrument for compliance and reporting, however, the real reason we are using DRA2 is to gain valuable information about the student’s reading behaviors so we can make crucial instructional decisions and support students in becoming proficient readers.  </a:t>
            </a:r>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12</a:t>
            </a:fld>
            <a:endParaRPr lang="en-US"/>
          </a:p>
        </p:txBody>
      </p:sp>
    </p:spTree>
    <p:extLst>
      <p:ext uri="{BB962C8B-B14F-4D97-AF65-F5344CB8AC3E}">
        <p14:creationId xmlns:p14="http://schemas.microsoft.com/office/powerpoint/2010/main" val="28271657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the descriptors selected on the Continuum to identify the student’s instructional needs.  </a:t>
            </a:r>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13</a:t>
            </a:fld>
            <a:endParaRPr lang="en-US"/>
          </a:p>
        </p:txBody>
      </p:sp>
    </p:spTree>
    <p:extLst>
      <p:ext uri="{BB962C8B-B14F-4D97-AF65-F5344CB8AC3E}">
        <p14:creationId xmlns:p14="http://schemas.microsoft.com/office/powerpoint/2010/main" val="34181741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Level</a:t>
            </a:r>
            <a:r>
              <a:rPr lang="en-US" baseline="0" dirty="0" smtClean="0"/>
              <a:t> bands A-3, 4-12, 14-40 – the continuum is slightly different at each of these bands.</a:t>
            </a:r>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15</a:t>
            </a:fld>
            <a:endParaRPr lang="en-US"/>
          </a:p>
        </p:txBody>
      </p:sp>
    </p:spTree>
    <p:extLst>
      <p:ext uri="{BB962C8B-B14F-4D97-AF65-F5344CB8AC3E}">
        <p14:creationId xmlns:p14="http://schemas.microsoft.com/office/powerpoint/2010/main" val="23836916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 and turn</a:t>
            </a:r>
            <a:r>
              <a:rPr lang="en-US" baseline="0" dirty="0" smtClean="0"/>
              <a:t> and talk.  </a:t>
            </a:r>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17</a:t>
            </a:fld>
            <a:endParaRPr lang="en-US"/>
          </a:p>
        </p:txBody>
      </p:sp>
    </p:spTree>
    <p:extLst>
      <p:ext uri="{BB962C8B-B14F-4D97-AF65-F5344CB8AC3E}">
        <p14:creationId xmlns:p14="http://schemas.microsoft.com/office/powerpoint/2010/main" val="41588486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most important reason we use the DRA2 is to inform</a:t>
            </a:r>
            <a:r>
              <a:rPr lang="en-US" baseline="0" dirty="0" smtClean="0"/>
              <a:t> our instruction.  You will have opportunities to delve in more deeply in how to support teachers in making these instructional decisions with the data they glean from the DRA2.  Please note the </a:t>
            </a:r>
            <a:r>
              <a:rPr lang="en-US" dirty="0" smtClean="0"/>
              <a:t>Alignment</a:t>
            </a:r>
            <a:r>
              <a:rPr lang="en-US" baseline="0" dirty="0" smtClean="0"/>
              <a:t> with </a:t>
            </a:r>
            <a:r>
              <a:rPr lang="en-US" baseline="0" dirty="0" err="1" smtClean="0"/>
              <a:t>Fountas</a:t>
            </a:r>
            <a:r>
              <a:rPr lang="en-US" baseline="0" dirty="0" smtClean="0"/>
              <a:t> and </a:t>
            </a:r>
            <a:r>
              <a:rPr lang="en-US" baseline="0" dirty="0" err="1" smtClean="0"/>
              <a:t>Pinnell</a:t>
            </a:r>
            <a:r>
              <a:rPr lang="en-US" baseline="0" dirty="0" smtClean="0"/>
              <a:t> levels on </a:t>
            </a:r>
            <a:r>
              <a:rPr lang="en-US" baseline="0" dirty="0" err="1" smtClean="0"/>
              <a:t>pp</a:t>
            </a:r>
            <a:r>
              <a:rPr lang="en-US" baseline="0" dirty="0" smtClean="0"/>
              <a:t> 122-129. This information will be especially useful during data dialogues and analysis of DRA2.</a:t>
            </a:r>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18</a:t>
            </a:fld>
            <a:endParaRPr lang="en-US"/>
          </a:p>
        </p:txBody>
      </p:sp>
    </p:spTree>
    <p:extLst>
      <p:ext uri="{BB962C8B-B14F-4D97-AF65-F5344CB8AC3E}">
        <p14:creationId xmlns:p14="http://schemas.microsoft.com/office/powerpoint/2010/main" val="20205078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Follow slide</a:t>
            </a:r>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19</a:t>
            </a:fld>
            <a:endParaRPr lang="en-US"/>
          </a:p>
        </p:txBody>
      </p:sp>
    </p:spTree>
    <p:extLst>
      <p:ext uri="{BB962C8B-B14F-4D97-AF65-F5344CB8AC3E}">
        <p14:creationId xmlns:p14="http://schemas.microsoft.com/office/powerpoint/2010/main" val="42873824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Accommodations for testing</a:t>
            </a:r>
            <a:r>
              <a:rPr lang="en-US" baseline="0" dirty="0" smtClean="0"/>
              <a:t> must be documented </a:t>
            </a:r>
            <a:r>
              <a:rPr lang="en-US" dirty="0" smtClean="0"/>
              <a:t>on the IEP,</a:t>
            </a:r>
            <a:r>
              <a:rPr lang="en-US" baseline="0" dirty="0" smtClean="0"/>
              <a:t> </a:t>
            </a:r>
            <a:r>
              <a:rPr lang="en-US" dirty="0" smtClean="0"/>
              <a:t>504 plan or </a:t>
            </a:r>
            <a:r>
              <a:rPr lang="en-US" dirty="0" smtClean="0">
                <a:solidFill>
                  <a:srgbClr val="FF0000"/>
                </a:solidFill>
              </a:rPr>
              <a:t>IAAP</a:t>
            </a:r>
            <a:r>
              <a:rPr lang="en-US" dirty="0" smtClean="0"/>
              <a:t> in</a:t>
            </a:r>
            <a:r>
              <a:rPr lang="en-US" baseline="0" dirty="0" smtClean="0"/>
              <a:t> order to be used on the DRA2.  If extended time, teacher read directions, using Spanish, alternative settings and frequent breaks are a documented accommodation for a student, they are used for the DRA2, however, they are not reported as an accommodation because they are permitted for all students.  </a:t>
            </a:r>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20</a:t>
            </a:fld>
            <a:endParaRPr lang="en-US"/>
          </a:p>
        </p:txBody>
      </p:sp>
    </p:spTree>
    <p:extLst>
      <p:ext uri="{BB962C8B-B14F-4D97-AF65-F5344CB8AC3E}">
        <p14:creationId xmlns:p14="http://schemas.microsoft.com/office/powerpoint/2010/main" val="35266673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 3 opportunities</a:t>
            </a:r>
            <a:r>
              <a:rPr lang="en-US" baseline="0" dirty="0" smtClean="0"/>
              <a:t> to practice </a:t>
            </a:r>
            <a:endParaRPr lang="en-US" dirty="0" smtClean="0"/>
          </a:p>
          <a:p>
            <a:r>
              <a:rPr lang="en-US" dirty="0" smtClean="0"/>
              <a:t>Why – to calibrate</a:t>
            </a:r>
            <a:r>
              <a:rPr lang="en-US" baseline="0" dirty="0" smtClean="0"/>
              <a:t> and gain familiarity with exemplars in teacher guide</a:t>
            </a:r>
            <a:endParaRPr lang="en-US" dirty="0" smtClean="0"/>
          </a:p>
          <a:p>
            <a:r>
              <a:rPr lang="en-US" dirty="0" smtClean="0"/>
              <a:t>How – groups of 4 – line up alphabetically by best place you visited this summer - </a:t>
            </a:r>
          </a:p>
          <a:p>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21</a:t>
            </a:fld>
            <a:endParaRPr lang="en-US"/>
          </a:p>
        </p:txBody>
      </p:sp>
    </p:spTree>
    <p:extLst>
      <p:ext uri="{BB962C8B-B14F-4D97-AF65-F5344CB8AC3E}">
        <p14:creationId xmlns:p14="http://schemas.microsoft.com/office/powerpoint/2010/main" val="1428502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scaffold the process of learning to read, it is important to recognize</a:t>
            </a:r>
            <a:r>
              <a:rPr lang="en-US" baseline="0" dirty="0" smtClean="0"/>
              <a:t> the characteristics and behaviors of good readers and foster them in all of our students.  Primary students are in the process of learning to read and respond to increasingly more complex texts.  On pages 7-9 in the teacher guide, specific behaviors of good readers are identified, along with how they are assessed with the DRA2 and the rationale for their importance.  Prior to administering the DRA2, we recommend teachers reference this information.  Please take a moment to skim and scan the information on pages 7-9. Turn and talk to your neighbor about how the DRA2 supports the ongoing instruction of helping students become more proficient readers.</a:t>
            </a:r>
          </a:p>
          <a:p>
            <a:endParaRPr lang="en-US" baseline="0" dirty="0" smtClean="0"/>
          </a:p>
          <a:p>
            <a:r>
              <a:rPr lang="en-US" baseline="0" dirty="0" smtClean="0"/>
              <a:t>TRAINER NOTE: The less experienced your staff is with administering the DRA2, the more important it is to have conversations about these pages in the teacher guide.</a:t>
            </a:r>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2</a:t>
            </a:fld>
            <a:endParaRPr lang="en-US"/>
          </a:p>
        </p:txBody>
      </p:sp>
    </p:spTree>
    <p:extLst>
      <p:ext uri="{BB962C8B-B14F-4D97-AF65-F5344CB8AC3E}">
        <p14:creationId xmlns:p14="http://schemas.microsoft.com/office/powerpoint/2010/main" val="42365520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Take participants through protocol on slide.</a:t>
            </a:r>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22</a:t>
            </a:fld>
            <a:endParaRPr lang="en-US"/>
          </a:p>
        </p:txBody>
      </p:sp>
    </p:spTree>
    <p:extLst>
      <p:ext uri="{BB962C8B-B14F-4D97-AF65-F5344CB8AC3E}">
        <p14:creationId xmlns:p14="http://schemas.microsoft.com/office/powerpoint/2010/main" val="24672588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Take participants through protocol on slide.</a:t>
            </a:r>
          </a:p>
          <a:p>
            <a:endParaRPr lang="en-US" b="1" dirty="0"/>
          </a:p>
        </p:txBody>
      </p:sp>
      <p:sp>
        <p:nvSpPr>
          <p:cNvPr id="4" name="Slide Number Placeholder 3"/>
          <p:cNvSpPr>
            <a:spLocks noGrp="1"/>
          </p:cNvSpPr>
          <p:nvPr>
            <p:ph type="sldNum" sz="quarter" idx="10"/>
          </p:nvPr>
        </p:nvSpPr>
        <p:spPr/>
        <p:txBody>
          <a:bodyPr/>
          <a:lstStyle/>
          <a:p>
            <a:fld id="{9428F227-545B-0C44-B0E5-81A133B9D272}" type="slidenum">
              <a:rPr lang="en-US" smtClean="0"/>
              <a:t>23</a:t>
            </a:fld>
            <a:endParaRPr lang="en-US"/>
          </a:p>
        </p:txBody>
      </p:sp>
    </p:spTree>
    <p:extLst>
      <p:ext uri="{BB962C8B-B14F-4D97-AF65-F5344CB8AC3E}">
        <p14:creationId xmlns:p14="http://schemas.microsoft.com/office/powerpoint/2010/main" val="11662567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Take participants through protocol on slide.</a:t>
            </a:r>
          </a:p>
          <a:p>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24</a:t>
            </a:fld>
            <a:endParaRPr lang="en-US"/>
          </a:p>
        </p:txBody>
      </p:sp>
    </p:spTree>
    <p:extLst>
      <p:ext uri="{BB962C8B-B14F-4D97-AF65-F5344CB8AC3E}">
        <p14:creationId xmlns:p14="http://schemas.microsoft.com/office/powerpoint/2010/main" val="11905267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 last 2 pages of</a:t>
            </a:r>
            <a:r>
              <a:rPr lang="en-US" baseline="0" dirty="0" smtClean="0"/>
              <a:t> handout.  End with this question.  Turn and talk and then whole group debrief.  </a:t>
            </a:r>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25</a:t>
            </a:fld>
            <a:endParaRPr lang="en-US"/>
          </a:p>
        </p:txBody>
      </p:sp>
    </p:spTree>
    <p:extLst>
      <p:ext uri="{BB962C8B-B14F-4D97-AF65-F5344CB8AC3E}">
        <p14:creationId xmlns:p14="http://schemas.microsoft.com/office/powerpoint/2010/main" val="2652888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DRA2 Benchmark assessment books levels A-40 are broken into bands.  Within</a:t>
            </a:r>
            <a:r>
              <a:rPr lang="en-US" baseline="0" dirty="0" smtClean="0"/>
              <a:t> these bands there are specific features of the levels explicitly identified.  This information is helpful to know as you are assisting students in selecting appropriate books for independent reading or for instructional decisions when choosing books for small group instruction.  In DRA2, nonfiction book choices are only available at levels 16, 28, 38, and 40.  The information provided in these pages also helps a teacher to truly begin to understand what it means when we say a child is reading at a certain level.  Additionally, as we begin to explore text </a:t>
            </a:r>
            <a:r>
              <a:rPr lang="en-US" baseline="0" dirty="0" err="1" smtClean="0"/>
              <a:t>lexiles</a:t>
            </a:r>
            <a:r>
              <a:rPr lang="en-US" baseline="0" dirty="0" smtClean="0"/>
              <a:t> with the common core, this information can support our understanding of matching texts to readers.</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TRAINER NOTE: The less experienced your staff is with administering the DRA2, the more important it is to have conversations about these pages in the teacher guide.</a:t>
            </a:r>
            <a:endParaRPr lang="en-US" dirty="0" smtClean="0"/>
          </a:p>
          <a:p>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3</a:t>
            </a:fld>
            <a:endParaRPr lang="en-US"/>
          </a:p>
        </p:txBody>
      </p:sp>
    </p:spTree>
    <p:extLst>
      <p:ext uri="{BB962C8B-B14F-4D97-AF65-F5344CB8AC3E}">
        <p14:creationId xmlns:p14="http://schemas.microsoft.com/office/powerpoint/2010/main" val="41926820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first step in administering the DRA2 to students is determining the level at which to begin testing.  In the fall for returning students, teachers can use the DRA2 independent level as a starting place.  In the spring, teachers can use data from progress monitoring done with running records, guided reading levels and classroom observations to determine the place to begin.  Information from previous schools may provide information about where to assess a new student.  Teachers may also make use of San Diego Quick or other tools they may have.  On p. 37-39, there are comparable book titles correlated with each level.  Pulling some of the </a:t>
            </a:r>
            <a:r>
              <a:rPr lang="en-US" baseline="0" dirty="0" err="1" smtClean="0"/>
              <a:t>tradebook</a:t>
            </a:r>
            <a:r>
              <a:rPr lang="en-US" baseline="0" dirty="0" smtClean="0"/>
              <a:t> titles and having an informal reading conference with the student may also provide some information about where to start testing.  There also is a helpful chart on p. 44 in the teacher guide.</a:t>
            </a:r>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4</a:t>
            </a:fld>
            <a:endParaRPr lang="en-US"/>
          </a:p>
        </p:txBody>
      </p:sp>
    </p:spTree>
    <p:extLst>
      <p:ext uri="{BB962C8B-B14F-4D97-AF65-F5344CB8AC3E}">
        <p14:creationId xmlns:p14="http://schemas.microsoft.com/office/powerpoint/2010/main" val="31352654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teacher records information from the reading conference on the Teacher Observation Guide.  Final scores are located at the top of the guide.  In TSD, we are assessing to find the highest independent reading level.  To be independent, a reader MUST meet the benchmark in BOTH oral reading fluency and comprehension.  We suggest the for a reading conference with levels A-24, the teacher chooses the book for the student to read.  Starting at level 28, the student may be given a choice from a couple of titles within a level or even at different levels.</a:t>
            </a:r>
            <a:endParaRPr lang="en-US" dirty="0" smtClean="0"/>
          </a:p>
          <a:p>
            <a:endParaRPr lang="en-US" dirty="0" smtClean="0"/>
          </a:p>
          <a:p>
            <a:r>
              <a:rPr lang="en-US" dirty="0" smtClean="0"/>
              <a:t>TRAINER NOTE:  Use pages 19-21 to go in depth with teachers who have never used the DRA2 before.  With experienced DRA2 users, a refresher may be</a:t>
            </a:r>
            <a:r>
              <a:rPr lang="en-US" baseline="0" dirty="0" smtClean="0"/>
              <a:t> all that is necessary.  </a:t>
            </a:r>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5</a:t>
            </a:fld>
            <a:endParaRPr lang="en-US"/>
          </a:p>
        </p:txBody>
      </p:sp>
    </p:spTree>
    <p:extLst>
      <p:ext uri="{BB962C8B-B14F-4D97-AF65-F5344CB8AC3E}">
        <p14:creationId xmlns:p14="http://schemas.microsoft.com/office/powerpoint/2010/main" val="132526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reading engagement questions help you to become aware of student’s preferences and alert you to students who</a:t>
            </a:r>
            <a:r>
              <a:rPr lang="en-US" baseline="0" dirty="0" smtClean="0"/>
              <a:t> are somewhat passive about reading or have limited literacy experiences.  It is important that students not only learn how to read, but that they also spend time reading on a daily basis and find reading enjoyable. (p68)  For levels A-24 the teacher records the student responses next to the questions on the guide.  Starting at level 28 on up, the students complete a Student Reading Survey which may be given individually or in a group.  At these levels, responses may be dictated or independently written by the student. </a:t>
            </a:r>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6</a:t>
            </a:fld>
            <a:endParaRPr lang="en-US"/>
          </a:p>
        </p:txBody>
      </p:sp>
    </p:spTree>
    <p:extLst>
      <p:ext uri="{BB962C8B-B14F-4D97-AF65-F5344CB8AC3E}">
        <p14:creationId xmlns:p14="http://schemas.microsoft.com/office/powerpoint/2010/main" val="7107053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 the oral reading fluency</a:t>
            </a:r>
            <a:r>
              <a:rPr lang="en-US" baseline="0" dirty="0" smtClean="0"/>
              <a:t> score AND the comprehension score must be in the independent range for a student to be considered independent at that level.  The oral reading fluency section of the conference includes an introduction and preview or prediction of the book, record of the oral reading (including miscues, self-corrections, repetitions, </a:t>
            </a:r>
            <a:r>
              <a:rPr lang="en-US" baseline="0" dirty="0" err="1" smtClean="0"/>
              <a:t>etc</a:t>
            </a:r>
            <a:r>
              <a:rPr lang="en-US" baseline="0" dirty="0" smtClean="0"/>
              <a:t>) during which at some levels the student’s reading is timed, and the words per minute is calculated, as well as the percent of accuracy.  During the oral reading, teachers also note phrasing, expression, and attention to punctuation.  At Levels 1-3 if students are unable to name half the items pictured in the text, use your best judgment to decide whether you should continue.  At levels 4-16, students do a picture walk.  Teachers follow script in bold.  Levels 14 and above, student’s reading is timed.  </a:t>
            </a:r>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7</a:t>
            </a:fld>
            <a:endParaRPr lang="en-US"/>
          </a:p>
        </p:txBody>
      </p:sp>
    </p:spTree>
    <p:extLst>
      <p:ext uri="{BB962C8B-B14F-4D97-AF65-F5344CB8AC3E}">
        <p14:creationId xmlns:p14="http://schemas.microsoft.com/office/powerpoint/2010/main" val="33894723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Levels A-16 there is a</a:t>
            </a:r>
            <a:r>
              <a:rPr lang="en-US" baseline="0" dirty="0" smtClean="0"/>
              <a:t> scripted introduction and preview or picture walk.  Not you can use general prompts but do not ask specific questions. P. 45</a:t>
            </a:r>
          </a:p>
          <a:p>
            <a:endParaRPr lang="en-US" baseline="0" dirty="0" smtClean="0"/>
          </a:p>
          <a:p>
            <a:r>
              <a:rPr lang="en-US" baseline="0" dirty="0" smtClean="0"/>
              <a:t>Levels 18-24 there is an oral prediction.  Students do NOT use the text when making predictions.  Teachers should make note of the prompts used during the prediction and know that only the prompts listed on the form are permitted.</a:t>
            </a:r>
          </a:p>
          <a:p>
            <a:endParaRPr lang="en-US" baseline="0" dirty="0" smtClean="0"/>
          </a:p>
          <a:p>
            <a:r>
              <a:rPr lang="en-US" baseline="0" dirty="0" smtClean="0"/>
              <a:t>At levels 28-38 teachers read aloud the questions/prompts on page 1 in the student booklet and record the responses on the same page.  Do NOT give additional prompts.  For fiction the book remains closed.  For nonfiction, students may use the book for the text features and nonfiction prediction. </a:t>
            </a:r>
          </a:p>
          <a:p>
            <a:endParaRPr lang="en-US" baseline="0" dirty="0" smtClean="0"/>
          </a:p>
          <a:p>
            <a:r>
              <a:rPr lang="en-US" baseline="0" dirty="0" smtClean="0"/>
              <a:t>At Level 40 and above the predictions are written by the student.  They may NOT be scribed no matter the grade level of the student.</a:t>
            </a:r>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8</a:t>
            </a:fld>
            <a:endParaRPr lang="en-US"/>
          </a:p>
        </p:txBody>
      </p:sp>
    </p:spTree>
    <p:extLst>
      <p:ext uri="{BB962C8B-B14F-4D97-AF65-F5344CB8AC3E}">
        <p14:creationId xmlns:p14="http://schemas.microsoft.com/office/powerpoint/2010/main" val="2856457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 through each point.  If</a:t>
            </a:r>
            <a:r>
              <a:rPr lang="en-US" baseline="0" dirty="0" smtClean="0"/>
              <a:t> teachers are uncertain about scoring mispronunciations, access appropriate specialist in your building for clarification.</a:t>
            </a:r>
            <a:endParaRPr lang="en-US" dirty="0"/>
          </a:p>
        </p:txBody>
      </p:sp>
      <p:sp>
        <p:nvSpPr>
          <p:cNvPr id="4" name="Slide Number Placeholder 3"/>
          <p:cNvSpPr>
            <a:spLocks noGrp="1"/>
          </p:cNvSpPr>
          <p:nvPr>
            <p:ph type="sldNum" sz="quarter" idx="10"/>
          </p:nvPr>
        </p:nvSpPr>
        <p:spPr/>
        <p:txBody>
          <a:bodyPr/>
          <a:lstStyle/>
          <a:p>
            <a:fld id="{9428F227-545B-0C44-B0E5-81A133B9D272}" type="slidenum">
              <a:rPr lang="en-US" smtClean="0"/>
              <a:t>9</a:t>
            </a:fld>
            <a:endParaRPr lang="en-US"/>
          </a:p>
        </p:txBody>
      </p:sp>
    </p:spTree>
    <p:extLst>
      <p:ext uri="{BB962C8B-B14F-4D97-AF65-F5344CB8AC3E}">
        <p14:creationId xmlns:p14="http://schemas.microsoft.com/office/powerpoint/2010/main" val="1941887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EB5ECD5-515E-4817-8A06-1D2ED2C83850}" type="datetime4">
              <a:rPr lang="en-US" smtClean="0"/>
              <a:pPr/>
              <a:t>August 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normAutofit/>
          </a:bodyPr>
          <a:lstStyle/>
          <a:p>
            <a:fld id="{1D72EBF8-7CF5-44B7-B2BF-E22DE4D070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5B59F4-DDCB-41FF-83F5-A48440F36FA7}" type="datetime4">
              <a:rPr lang="en-US" smtClean="0"/>
              <a:pPr/>
              <a:t>August 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056348-D703-428C-A1C4-7D6796EF5F41}" type="datetime4">
              <a:rPr lang="en-US" smtClean="0"/>
              <a:pPr/>
              <a:t>August 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32D1919-1B5F-4141-B613-3E5C6008A186}" type="datetime4">
              <a:rPr lang="en-US" smtClean="0"/>
              <a:pPr/>
              <a:t>August 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AD22427-B1DD-49E6-9F05-DE0F1467D7DC}" type="datetime4">
              <a:rPr lang="en-US" smtClean="0"/>
              <a:pPr/>
              <a:t>August 7,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BCCA7B5-8BC9-491C-A887-7C3E7ED947D8}" type="datetime4">
              <a:rPr lang="en-US" smtClean="0"/>
              <a:pPr/>
              <a:t>August 7,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BDA18ED0-40F2-434C-A848-B92581875164}" type="datetime4">
              <a:rPr lang="en-US" smtClean="0"/>
              <a:pPr/>
              <a:t>August 7, 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7855437F-F4F9-44A9-B4D3-9191CA04E889}" type="datetime4">
              <a:rPr lang="en-US" smtClean="0"/>
              <a:pPr/>
              <a:t>August 7, 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39A24E59-01D0-4537-B876-7E5EC75B028D}" type="datetime4">
              <a:rPr lang="en-US" smtClean="0"/>
              <a:pPr/>
              <a:t>August 7, 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55A2E49-18A1-40BC-BA5D-5A2EC8FDDF15}" type="datetime4">
              <a:rPr lang="en-US" smtClean="0"/>
              <a:pPr/>
              <a:t>August 7,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2983DA4-3B24-449B-95CA-514EB7E30A99}" type="datetime4">
              <a:rPr lang="en-US" smtClean="0"/>
              <a:pPr/>
              <a:t>August 7,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942120D2-3948-4F8F-BE5D-E7E7D97880B2}" type="datetime4">
              <a:rPr lang="en-US" smtClean="0"/>
              <a:pPr/>
              <a:t>August 7, 2012</a:t>
            </a:fld>
            <a:endParaRPr lang="en-US" dirty="0" err="1"/>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dirty="0"/>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1D72EBF8-7CF5-44B7-B2BF-E22DE4D0703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DRA2 Training	</a:t>
            </a:r>
            <a:endParaRPr lang="en-US" dirty="0"/>
          </a:p>
        </p:txBody>
      </p:sp>
      <p:sp>
        <p:nvSpPr>
          <p:cNvPr id="3" name="Subtitle 2"/>
          <p:cNvSpPr>
            <a:spLocks noGrp="1"/>
          </p:cNvSpPr>
          <p:nvPr>
            <p:ph type="subTitle" idx="1"/>
          </p:nvPr>
        </p:nvSpPr>
        <p:spPr/>
        <p:txBody>
          <a:bodyPr/>
          <a:lstStyle/>
          <a:p>
            <a:r>
              <a:rPr lang="en-US" dirty="0" smtClean="0"/>
              <a:t>Developmental Reading Assessment</a:t>
            </a:r>
          </a:p>
          <a:p>
            <a:r>
              <a:rPr lang="en-US" dirty="0" smtClean="0"/>
              <a:t>Thompson School District</a:t>
            </a:r>
          </a:p>
          <a:p>
            <a:r>
              <a:rPr lang="en-US" dirty="0" smtClean="0"/>
              <a:t>Fall 2012</a:t>
            </a:r>
            <a:endParaRPr lang="en-US" dirty="0"/>
          </a:p>
        </p:txBody>
      </p:sp>
    </p:spTree>
    <p:extLst>
      <p:ext uri="{BB962C8B-B14F-4D97-AF65-F5344CB8AC3E}">
        <p14:creationId xmlns:p14="http://schemas.microsoft.com/office/powerpoint/2010/main" val="117157814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Teacher Observation </a:t>
            </a:r>
            <a:r>
              <a:rPr lang="en-US" dirty="0" smtClean="0"/>
              <a:t>Guides p.19-20</a:t>
            </a:r>
            <a:endParaRPr lang="en-US" dirty="0"/>
          </a:p>
        </p:txBody>
      </p:sp>
      <p:sp>
        <p:nvSpPr>
          <p:cNvPr id="3" name="Content Placeholder 2"/>
          <p:cNvSpPr>
            <a:spLocks noGrp="1"/>
          </p:cNvSpPr>
          <p:nvPr>
            <p:ph idx="1"/>
          </p:nvPr>
        </p:nvSpPr>
        <p:spPr/>
        <p:txBody>
          <a:bodyPr/>
          <a:lstStyle/>
          <a:p>
            <a:r>
              <a:rPr lang="en-US" dirty="0" smtClean="0"/>
              <a:t>After Oral Reading:</a:t>
            </a:r>
          </a:p>
          <a:p>
            <a:r>
              <a:rPr lang="en-US" dirty="0" smtClean="0"/>
              <a:t>Record </a:t>
            </a:r>
            <a:r>
              <a:rPr lang="en-US" dirty="0"/>
              <a:t>time on guide and reference Oral Reading Words Per Minute chart for the WPM range.  Count miscues and self corrections and determine student’s percentage of accuracy.  </a:t>
            </a:r>
          </a:p>
          <a:p>
            <a:r>
              <a:rPr lang="en-US" dirty="0"/>
              <a:t>If the student’s score falls in a shaded area for either WPM or Accuracy, STOP!  Reassess at a lower level.</a:t>
            </a:r>
          </a:p>
          <a:p>
            <a:r>
              <a:rPr lang="en-US" dirty="0"/>
              <a:t>If the student is reading below the grade-level benchmark, administer appropriate DRA Word Analysis Tasks at another time.  To determine tasks see p. 16 in Word Analysis book.</a:t>
            </a:r>
          </a:p>
          <a:p>
            <a:endParaRPr lang="en-US" dirty="0"/>
          </a:p>
        </p:txBody>
      </p:sp>
    </p:spTree>
    <p:extLst>
      <p:ext uri="{BB962C8B-B14F-4D97-AF65-F5344CB8AC3E}">
        <p14:creationId xmlns:p14="http://schemas.microsoft.com/office/powerpoint/2010/main" val="199313582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Teacher Observation </a:t>
            </a:r>
            <a:r>
              <a:rPr lang="en-US" dirty="0" smtClean="0"/>
              <a:t>Guides. P.21</a:t>
            </a:r>
            <a:endParaRPr lang="en-US" dirty="0"/>
          </a:p>
        </p:txBody>
      </p:sp>
      <p:sp>
        <p:nvSpPr>
          <p:cNvPr id="3" name="Content Placeholder 2"/>
          <p:cNvSpPr>
            <a:spLocks noGrp="1"/>
          </p:cNvSpPr>
          <p:nvPr>
            <p:ph idx="1"/>
          </p:nvPr>
        </p:nvSpPr>
        <p:spPr>
          <a:xfrm>
            <a:off x="685800" y="1600201"/>
            <a:ext cx="7772400" cy="4218484"/>
          </a:xfrm>
        </p:spPr>
        <p:txBody>
          <a:bodyPr>
            <a:normAutofit/>
          </a:bodyPr>
          <a:lstStyle/>
          <a:p>
            <a:r>
              <a:rPr lang="en-US" dirty="0" smtClean="0"/>
              <a:t>Comprehension</a:t>
            </a:r>
          </a:p>
          <a:p>
            <a:pPr lvl="1"/>
            <a:r>
              <a:rPr lang="en-US" sz="2000" dirty="0" smtClean="0"/>
              <a:t>For levels 4-24, students orally retell the story. </a:t>
            </a:r>
            <a:r>
              <a:rPr lang="en-US" sz="2000" dirty="0"/>
              <a:t> </a:t>
            </a:r>
            <a:r>
              <a:rPr lang="en-US" sz="2000" dirty="0" smtClean="0"/>
              <a:t>A story overview is provided.  Helpful hint:  use a highlighter to highlight as student is retelling.</a:t>
            </a:r>
          </a:p>
          <a:p>
            <a:pPr lvl="1"/>
            <a:r>
              <a:rPr lang="en-US" sz="2000" dirty="0" smtClean="0"/>
              <a:t>The only prompts that may be used are the ones provided on the guide. NO EXCEPTIONS!  Be sure to check and/or tally the prompt/s used and the number of times prompted.</a:t>
            </a:r>
          </a:p>
          <a:p>
            <a:pPr lvl="1"/>
            <a:r>
              <a:rPr lang="en-US" sz="2000" dirty="0" smtClean="0"/>
              <a:t>For levels 28-40 students write a story summary.  Any student, regardless of grade level, being administered a level 28-40 MUST do the written summary and it should be scored against the DRA2 Examples of Student Written Responses (p.88-119)</a:t>
            </a:r>
          </a:p>
          <a:p>
            <a:pPr lvl="1"/>
            <a:r>
              <a:rPr lang="en-US" sz="2000" dirty="0" smtClean="0"/>
              <a:t>Please see chart on p. 74 for more information.</a:t>
            </a:r>
          </a:p>
          <a:p>
            <a:pPr lvl="1"/>
            <a:endParaRPr lang="en-US" dirty="0" smtClean="0"/>
          </a:p>
          <a:p>
            <a:pPr lvl="1"/>
            <a:endParaRPr lang="en-US" dirty="0"/>
          </a:p>
        </p:txBody>
      </p:sp>
    </p:spTree>
    <p:extLst>
      <p:ext uri="{BB962C8B-B14F-4D97-AF65-F5344CB8AC3E}">
        <p14:creationId xmlns:p14="http://schemas.microsoft.com/office/powerpoint/2010/main" val="184613858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Teacher Observation Guides. P.21</a:t>
            </a:r>
          </a:p>
        </p:txBody>
      </p:sp>
      <p:sp>
        <p:nvSpPr>
          <p:cNvPr id="3" name="Content Placeholder 2"/>
          <p:cNvSpPr>
            <a:spLocks noGrp="1"/>
          </p:cNvSpPr>
          <p:nvPr>
            <p:ph idx="1"/>
          </p:nvPr>
        </p:nvSpPr>
        <p:spPr/>
        <p:txBody>
          <a:bodyPr/>
          <a:lstStyle/>
          <a:p>
            <a:r>
              <a:rPr lang="en-US" sz="2400" dirty="0" smtClean="0"/>
              <a:t>Teacher Analysis</a:t>
            </a:r>
          </a:p>
          <a:p>
            <a:pPr lvl="1"/>
            <a:r>
              <a:rPr lang="en-US" sz="2400" dirty="0" smtClean="0"/>
              <a:t>This may be done immediately following the administration OR it may be analyzed at a later time.</a:t>
            </a:r>
          </a:p>
          <a:p>
            <a:pPr lvl="1"/>
            <a:endParaRPr lang="en-US" dirty="0"/>
          </a:p>
        </p:txBody>
      </p:sp>
    </p:spTree>
    <p:extLst>
      <p:ext uri="{BB962C8B-B14F-4D97-AF65-F5344CB8AC3E}">
        <p14:creationId xmlns:p14="http://schemas.microsoft.com/office/powerpoint/2010/main" val="149311322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DRA2 Continuum</a:t>
            </a:r>
            <a:endParaRPr lang="en-US" dirty="0"/>
          </a:p>
        </p:txBody>
      </p:sp>
      <p:sp>
        <p:nvSpPr>
          <p:cNvPr id="3" name="Content Placeholder 2"/>
          <p:cNvSpPr>
            <a:spLocks noGrp="1"/>
          </p:cNvSpPr>
          <p:nvPr>
            <p:ph idx="1"/>
          </p:nvPr>
        </p:nvSpPr>
        <p:spPr/>
        <p:txBody>
          <a:bodyPr/>
          <a:lstStyle/>
          <a:p>
            <a:r>
              <a:rPr lang="en-US" dirty="0" smtClean="0"/>
              <a:t>Independent:  Total score for Oral Reading Fluency </a:t>
            </a:r>
            <a:r>
              <a:rPr lang="en-US" b="1" dirty="0" smtClean="0">
                <a:solidFill>
                  <a:srgbClr val="FFFF00"/>
                </a:solidFill>
              </a:rPr>
              <a:t>and</a:t>
            </a:r>
            <a:r>
              <a:rPr lang="en-US" dirty="0" smtClean="0"/>
              <a:t> Comprehension must be at least within the Independent range on the Continuum</a:t>
            </a:r>
          </a:p>
          <a:p>
            <a:pPr marL="68580" indent="0">
              <a:buNone/>
            </a:pPr>
            <a:endParaRPr lang="en-US" dirty="0" smtClean="0"/>
          </a:p>
          <a:p>
            <a:r>
              <a:rPr lang="en-US" dirty="0" smtClean="0"/>
              <a:t>Instructional:  Total score for Oral Reading Fluency </a:t>
            </a:r>
            <a:r>
              <a:rPr lang="en-US" dirty="0" smtClean="0">
                <a:solidFill>
                  <a:srgbClr val="FFFF00"/>
                </a:solidFill>
              </a:rPr>
              <a:t>or </a:t>
            </a:r>
            <a:r>
              <a:rPr lang="en-US" dirty="0" smtClean="0"/>
              <a:t>Comprehension is within the Instructional range on the Continuum.</a:t>
            </a:r>
          </a:p>
          <a:p>
            <a:pPr marL="68580" indent="0">
              <a:buNone/>
            </a:pPr>
            <a:endParaRPr lang="en-US" dirty="0" smtClean="0"/>
          </a:p>
          <a:p>
            <a:r>
              <a:rPr lang="en-US" dirty="0" smtClean="0">
                <a:solidFill>
                  <a:srgbClr val="FFFFFF"/>
                </a:solidFill>
              </a:rPr>
              <a:t>Advanced:  Total score for Oral Reading Fluency </a:t>
            </a:r>
            <a:r>
              <a:rPr lang="en-US" dirty="0" smtClean="0">
                <a:solidFill>
                  <a:srgbClr val="FFFF00"/>
                </a:solidFill>
              </a:rPr>
              <a:t>and</a:t>
            </a:r>
            <a:r>
              <a:rPr lang="en-US" dirty="0" smtClean="0">
                <a:solidFill>
                  <a:srgbClr val="FFFFFF"/>
                </a:solidFill>
              </a:rPr>
              <a:t> Comprehension must be within the Advanced range on the Continuum.</a:t>
            </a:r>
            <a:endParaRPr lang="en-US" dirty="0">
              <a:solidFill>
                <a:srgbClr val="FFFFFF"/>
              </a:solidFill>
            </a:endParaRPr>
          </a:p>
        </p:txBody>
      </p:sp>
    </p:spTree>
    <p:extLst>
      <p:ext uri="{BB962C8B-B14F-4D97-AF65-F5344CB8AC3E}">
        <p14:creationId xmlns:p14="http://schemas.microsoft.com/office/powerpoint/2010/main" val="293437591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DRA2 Continuum</a:t>
            </a:r>
            <a:endParaRPr lang="en-US" dirty="0"/>
          </a:p>
        </p:txBody>
      </p:sp>
      <p:sp>
        <p:nvSpPr>
          <p:cNvPr id="3" name="Content Placeholder 2"/>
          <p:cNvSpPr>
            <a:spLocks noGrp="1"/>
          </p:cNvSpPr>
          <p:nvPr>
            <p:ph idx="1"/>
          </p:nvPr>
        </p:nvSpPr>
        <p:spPr>
          <a:xfrm>
            <a:off x="685800" y="1600200"/>
            <a:ext cx="7772400" cy="4233253"/>
          </a:xfrm>
        </p:spPr>
        <p:txBody>
          <a:bodyPr>
            <a:normAutofit/>
          </a:bodyPr>
          <a:lstStyle/>
          <a:p>
            <a:r>
              <a:rPr lang="en-US" dirty="0" smtClean="0"/>
              <a:t>Reading Engagement</a:t>
            </a:r>
          </a:p>
          <a:p>
            <a:pPr lvl="1"/>
            <a:r>
              <a:rPr lang="en-US" sz="2000" dirty="0" smtClean="0"/>
              <a:t>Use the information from the Student Reading Survey and the Student Booklet to circle the descriptors that best describe the student’s responses for Reading Engagement and Comprehension.</a:t>
            </a:r>
          </a:p>
          <a:p>
            <a:pPr lvl="1"/>
            <a:r>
              <a:rPr lang="en-US" sz="2000" dirty="0" smtClean="0"/>
              <a:t>Levels 28-40 Use the student’s responses on the Student Reading Survey </a:t>
            </a:r>
          </a:p>
          <a:p>
            <a:pPr lvl="1"/>
            <a:endParaRPr lang="en-US" sz="2000" dirty="0"/>
          </a:p>
          <a:p>
            <a:pPr lvl="1"/>
            <a:r>
              <a:rPr lang="en-US" sz="2000" dirty="0" smtClean="0"/>
              <a:t>Refer to p. 68-73 for exemplars of student responses</a:t>
            </a:r>
          </a:p>
          <a:p>
            <a:pPr lvl="2"/>
            <a:r>
              <a:rPr lang="en-US" sz="2000" dirty="0" smtClean="0"/>
              <a:t>P. 69 = A-3</a:t>
            </a:r>
          </a:p>
          <a:p>
            <a:pPr lvl="2"/>
            <a:r>
              <a:rPr lang="en-US" sz="2000" dirty="0" smtClean="0"/>
              <a:t>P. 71 = 4-24</a:t>
            </a:r>
          </a:p>
          <a:p>
            <a:pPr lvl="2"/>
            <a:r>
              <a:rPr lang="en-US" sz="2000" dirty="0" smtClean="0"/>
              <a:t>P. 72-73 = 28-38</a:t>
            </a:r>
          </a:p>
          <a:p>
            <a:pPr lvl="1"/>
            <a:endParaRPr lang="en-US" dirty="0"/>
          </a:p>
        </p:txBody>
      </p:sp>
    </p:spTree>
    <p:extLst>
      <p:ext uri="{BB962C8B-B14F-4D97-AF65-F5344CB8AC3E}">
        <p14:creationId xmlns:p14="http://schemas.microsoft.com/office/powerpoint/2010/main" val="412639362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DRA2 Continuum</a:t>
            </a:r>
          </a:p>
        </p:txBody>
      </p:sp>
      <p:sp>
        <p:nvSpPr>
          <p:cNvPr id="3" name="Content Placeholder 2"/>
          <p:cNvSpPr>
            <a:spLocks noGrp="1"/>
          </p:cNvSpPr>
          <p:nvPr>
            <p:ph idx="1"/>
          </p:nvPr>
        </p:nvSpPr>
        <p:spPr/>
        <p:txBody>
          <a:bodyPr/>
          <a:lstStyle/>
          <a:p>
            <a:r>
              <a:rPr lang="en-US" dirty="0" smtClean="0"/>
              <a:t>Oral Reading Fluency</a:t>
            </a:r>
          </a:p>
          <a:p>
            <a:pPr lvl="1"/>
            <a:r>
              <a:rPr lang="en-US" sz="2000" dirty="0" smtClean="0"/>
              <a:t>Use your notes from your observations about the student’s phrasing, monitoring/self-corrections, and problem solving on unknown words, expression and accuracy rate to fill out the Oral Reading Fluency section of the continuum</a:t>
            </a:r>
          </a:p>
          <a:p>
            <a:pPr lvl="1"/>
            <a:r>
              <a:rPr lang="en-US" sz="2000" dirty="0" smtClean="0"/>
              <a:t>Levels 4-12:  If a student reads a text with 100% accuracy, then they score a 4 on Problem Solving Unknown Words</a:t>
            </a:r>
          </a:p>
          <a:p>
            <a:pPr lvl="1"/>
            <a:endParaRPr lang="en-US" dirty="0"/>
          </a:p>
        </p:txBody>
      </p:sp>
    </p:spTree>
    <p:extLst>
      <p:ext uri="{BB962C8B-B14F-4D97-AF65-F5344CB8AC3E}">
        <p14:creationId xmlns:p14="http://schemas.microsoft.com/office/powerpoint/2010/main" val="305675052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DRA2 Continuum - Comprehension</a:t>
            </a:r>
          </a:p>
        </p:txBody>
      </p:sp>
      <p:sp>
        <p:nvSpPr>
          <p:cNvPr id="3" name="Content Placeholder 2"/>
          <p:cNvSpPr>
            <a:spLocks noGrp="1"/>
          </p:cNvSpPr>
          <p:nvPr>
            <p:ph idx="1"/>
          </p:nvPr>
        </p:nvSpPr>
        <p:spPr/>
        <p:txBody>
          <a:bodyPr/>
          <a:lstStyle/>
          <a:p>
            <a:r>
              <a:rPr lang="en-US" dirty="0"/>
              <a:t>A-3 = Printed Language Concepts (directionality, 1-1 Correspondence, Words/letters)</a:t>
            </a:r>
          </a:p>
          <a:p>
            <a:r>
              <a:rPr lang="en-US" dirty="0"/>
              <a:t>4-24 – use info from oral retelling</a:t>
            </a:r>
          </a:p>
          <a:p>
            <a:r>
              <a:rPr lang="en-US" dirty="0"/>
              <a:t>28-40 – use info from student booklet</a:t>
            </a:r>
          </a:p>
          <a:p>
            <a:r>
              <a:rPr lang="en-US" dirty="0"/>
              <a:t>**use teacher guide for exemplars pp. </a:t>
            </a:r>
            <a:r>
              <a:rPr lang="en-US" dirty="0" smtClean="0"/>
              <a:t>80-119</a:t>
            </a:r>
            <a:endParaRPr lang="en-US" dirty="0"/>
          </a:p>
          <a:p>
            <a:endParaRPr lang="en-US" dirty="0"/>
          </a:p>
        </p:txBody>
      </p:sp>
    </p:spTree>
    <p:extLst>
      <p:ext uri="{BB962C8B-B14F-4D97-AF65-F5344CB8AC3E}">
        <p14:creationId xmlns:p14="http://schemas.microsoft.com/office/powerpoint/2010/main" val="314983840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Information p.57</a:t>
            </a:r>
            <a:endParaRPr lang="en-US" dirty="0"/>
          </a:p>
        </p:txBody>
      </p:sp>
      <p:sp>
        <p:nvSpPr>
          <p:cNvPr id="3" name="Content Placeholder 2"/>
          <p:cNvSpPr>
            <a:spLocks noGrp="1"/>
          </p:cNvSpPr>
          <p:nvPr>
            <p:ph idx="1"/>
          </p:nvPr>
        </p:nvSpPr>
        <p:spPr/>
        <p:txBody>
          <a:bodyPr/>
          <a:lstStyle/>
          <a:p>
            <a:r>
              <a:rPr lang="en-US" dirty="0" smtClean="0"/>
              <a:t>Students reading text levels 28-40 are not reassessed using a lower DRA2 level text if their total comprehension score falls within the Instructional range on the Continuum.  Without instruction it is highly improbable that they will perform any better when asked to write similar responses with a slightly lower level text.  </a:t>
            </a:r>
          </a:p>
          <a:p>
            <a:endParaRPr lang="en-US" dirty="0"/>
          </a:p>
          <a:p>
            <a:r>
              <a:rPr lang="en-US" dirty="0" smtClean="0"/>
              <a:t>It is important to teach Extending readers how to respond in writing to demonstrate their comprehension.  Providing opportunities to respond in writing scaffolds their ability to think more deeply about a text and prepares them for proficiency tests at the district and state levels.</a:t>
            </a:r>
          </a:p>
        </p:txBody>
      </p:sp>
    </p:spTree>
    <p:extLst>
      <p:ext uri="{BB962C8B-B14F-4D97-AF65-F5344CB8AC3E}">
        <p14:creationId xmlns:p14="http://schemas.microsoft.com/office/powerpoint/2010/main" val="328250352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Instructional Decisions p. 121-129</a:t>
            </a:r>
            <a:endParaRPr lang="en-US" dirty="0"/>
          </a:p>
        </p:txBody>
      </p:sp>
      <p:sp>
        <p:nvSpPr>
          <p:cNvPr id="3" name="Content Placeholder 2"/>
          <p:cNvSpPr>
            <a:spLocks noGrp="1"/>
          </p:cNvSpPr>
          <p:nvPr>
            <p:ph idx="1"/>
          </p:nvPr>
        </p:nvSpPr>
        <p:spPr/>
        <p:txBody>
          <a:bodyPr/>
          <a:lstStyle/>
          <a:p>
            <a:r>
              <a:rPr lang="en-US" dirty="0" smtClean="0"/>
              <a:t>Reference pp. 121-129</a:t>
            </a:r>
          </a:p>
          <a:p>
            <a:r>
              <a:rPr lang="en-US" dirty="0" smtClean="0"/>
              <a:t>Next steps</a:t>
            </a:r>
          </a:p>
          <a:p>
            <a:pPr lvl="1"/>
            <a:r>
              <a:rPr lang="en-US" sz="2000" dirty="0" smtClean="0"/>
              <a:t>Delve more deeply </a:t>
            </a:r>
          </a:p>
          <a:p>
            <a:pPr lvl="1"/>
            <a:r>
              <a:rPr lang="en-US" sz="2000" dirty="0" smtClean="0"/>
              <a:t>Instructional coach meetings</a:t>
            </a:r>
          </a:p>
          <a:p>
            <a:pPr lvl="1"/>
            <a:r>
              <a:rPr lang="en-US" sz="2000" dirty="0" smtClean="0"/>
              <a:t>Support from Kathy</a:t>
            </a:r>
          </a:p>
          <a:p>
            <a:pPr marL="468630" lvl="1" indent="0">
              <a:buNone/>
            </a:pPr>
            <a:endParaRPr lang="en-US" dirty="0"/>
          </a:p>
        </p:txBody>
      </p:sp>
    </p:spTree>
    <p:extLst>
      <p:ext uri="{BB962C8B-B14F-4D97-AF65-F5344CB8AC3E}">
        <p14:creationId xmlns:p14="http://schemas.microsoft.com/office/powerpoint/2010/main" val="75924078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Kindergarten</a:t>
            </a:r>
            <a:endParaRPr lang="en-US" dirty="0"/>
          </a:p>
        </p:txBody>
      </p:sp>
      <p:sp>
        <p:nvSpPr>
          <p:cNvPr id="3" name="Content Placeholder 2"/>
          <p:cNvSpPr>
            <a:spLocks noGrp="1"/>
          </p:cNvSpPr>
          <p:nvPr>
            <p:ph idx="1"/>
          </p:nvPr>
        </p:nvSpPr>
        <p:spPr/>
        <p:txBody>
          <a:bodyPr/>
          <a:lstStyle/>
          <a:p>
            <a:r>
              <a:rPr lang="en-US" dirty="0" smtClean="0"/>
              <a:t>Word Analysis</a:t>
            </a:r>
          </a:p>
          <a:p>
            <a:pPr lvl="1"/>
            <a:r>
              <a:rPr lang="en-US" sz="2000" dirty="0" smtClean="0"/>
              <a:t>P, 9 in Word Analysis book</a:t>
            </a:r>
          </a:p>
          <a:p>
            <a:pPr lvl="1"/>
            <a:r>
              <a:rPr lang="en-US" sz="2000" dirty="0" smtClean="0"/>
              <a:t>Handout recording sheet</a:t>
            </a:r>
          </a:p>
          <a:p>
            <a:pPr lvl="1"/>
            <a:r>
              <a:rPr lang="en-US" sz="2000" dirty="0" smtClean="0"/>
              <a:t>Explore tasks in group</a:t>
            </a:r>
          </a:p>
          <a:p>
            <a:pPr lvl="1"/>
            <a:r>
              <a:rPr lang="en-US" sz="2000" dirty="0" smtClean="0"/>
              <a:t>Questions and debrief whole group</a:t>
            </a:r>
            <a:endParaRPr lang="en-US" sz="2000" dirty="0"/>
          </a:p>
        </p:txBody>
      </p:sp>
    </p:spTree>
    <p:extLst>
      <p:ext uri="{BB962C8B-B14F-4D97-AF65-F5344CB8AC3E}">
        <p14:creationId xmlns:p14="http://schemas.microsoft.com/office/powerpoint/2010/main" val="116628705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Readers p. 7-9</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380850798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Appropriate Accommodations</a:t>
            </a:r>
            <a:endParaRPr lang="en-US" dirty="0"/>
          </a:p>
        </p:txBody>
      </p:sp>
      <p:sp>
        <p:nvSpPr>
          <p:cNvPr id="3" name="Content Placeholder 2"/>
          <p:cNvSpPr>
            <a:spLocks noGrp="1"/>
          </p:cNvSpPr>
          <p:nvPr>
            <p:ph idx="1"/>
          </p:nvPr>
        </p:nvSpPr>
        <p:spPr/>
        <p:txBody>
          <a:bodyPr>
            <a:normAutofit lnSpcReduction="10000"/>
          </a:bodyPr>
          <a:lstStyle/>
          <a:p>
            <a:r>
              <a:rPr lang="en-US" dirty="0" smtClean="0"/>
              <a:t>The only accommodations used when administering DRA2 are those documented on an IEP, 504 Plan, or IAAP</a:t>
            </a:r>
          </a:p>
          <a:p>
            <a:r>
              <a:rPr lang="en-US" dirty="0" smtClean="0">
                <a:solidFill>
                  <a:srgbClr val="FFFFFF"/>
                </a:solidFill>
              </a:rPr>
              <a:t>The following accommodations MAY be appropriate and documented:</a:t>
            </a:r>
          </a:p>
          <a:p>
            <a:pPr lvl="1"/>
            <a:r>
              <a:rPr lang="en-US" dirty="0" smtClean="0">
                <a:solidFill>
                  <a:srgbClr val="FFFFFF"/>
                </a:solidFill>
              </a:rPr>
              <a:t>Scribe or Assisted Technology (Level 28 and above)</a:t>
            </a:r>
          </a:p>
          <a:p>
            <a:r>
              <a:rPr lang="en-US" dirty="0" smtClean="0">
                <a:solidFill>
                  <a:srgbClr val="FFFFFF"/>
                </a:solidFill>
              </a:rPr>
              <a:t>The following are NOT documented accommodations for DRA2:</a:t>
            </a:r>
          </a:p>
          <a:p>
            <a:pPr lvl="1"/>
            <a:r>
              <a:rPr lang="en-US" dirty="0" smtClean="0">
                <a:solidFill>
                  <a:srgbClr val="FFFFFF"/>
                </a:solidFill>
              </a:rPr>
              <a:t>Extended Time: There is no time limit for a student taking the DRA2.</a:t>
            </a:r>
          </a:p>
          <a:p>
            <a:pPr lvl="1"/>
            <a:r>
              <a:rPr lang="en-US" dirty="0" smtClean="0">
                <a:solidFill>
                  <a:srgbClr val="FFFFFF"/>
                </a:solidFill>
              </a:rPr>
              <a:t>Teacher Read Directions:  The protocol for DRA2 is to read the directions to students.  </a:t>
            </a:r>
          </a:p>
          <a:p>
            <a:pPr lvl="1"/>
            <a:r>
              <a:rPr lang="en-US" dirty="0" smtClean="0">
                <a:solidFill>
                  <a:srgbClr val="FFFFFF"/>
                </a:solidFill>
              </a:rPr>
              <a:t>Using the Spanish version of DRA2 (</a:t>
            </a:r>
            <a:r>
              <a:rPr lang="en-US" dirty="0" err="1" smtClean="0">
                <a:solidFill>
                  <a:srgbClr val="FFFFFF"/>
                </a:solidFill>
              </a:rPr>
              <a:t>Lectura</a:t>
            </a:r>
            <a:r>
              <a:rPr lang="en-US" dirty="0" smtClean="0">
                <a:solidFill>
                  <a:srgbClr val="FFFFFF"/>
                </a:solidFill>
              </a:rPr>
              <a:t>) is not an </a:t>
            </a:r>
            <a:r>
              <a:rPr lang="en-US" dirty="0" err="1" smtClean="0">
                <a:solidFill>
                  <a:srgbClr val="FFFFFF"/>
                </a:solidFill>
              </a:rPr>
              <a:t>accomodation</a:t>
            </a:r>
            <a:r>
              <a:rPr lang="en-US" dirty="0" smtClean="0">
                <a:solidFill>
                  <a:srgbClr val="FFFFFF"/>
                </a:solidFill>
              </a:rPr>
              <a:t>, but rather an alternative admissible administration of the assessment.</a:t>
            </a:r>
          </a:p>
          <a:p>
            <a:pPr lvl="1"/>
            <a:r>
              <a:rPr lang="en-US" dirty="0" smtClean="0">
                <a:solidFill>
                  <a:srgbClr val="FFFFFF"/>
                </a:solidFill>
              </a:rPr>
              <a:t>Alternate settings and frequent breaks are admissible for DRA2 administration, therefore they are not an accommodation.</a:t>
            </a:r>
          </a:p>
          <a:p>
            <a:pPr lvl="1"/>
            <a:endParaRPr lang="en-US" dirty="0"/>
          </a:p>
        </p:txBody>
      </p:sp>
    </p:spTree>
    <p:extLst>
      <p:ext uri="{BB962C8B-B14F-4D97-AF65-F5344CB8AC3E}">
        <p14:creationId xmlns:p14="http://schemas.microsoft.com/office/powerpoint/2010/main" val="142807693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Interrater</a:t>
            </a:r>
            <a:r>
              <a:rPr lang="en-US" dirty="0" smtClean="0"/>
              <a:t> reliability</a:t>
            </a:r>
            <a:endParaRPr lang="en-US" dirty="0"/>
          </a:p>
        </p:txBody>
      </p:sp>
      <p:sp>
        <p:nvSpPr>
          <p:cNvPr id="3" name="Text Placeholder 2"/>
          <p:cNvSpPr>
            <a:spLocks noGrp="1"/>
          </p:cNvSpPr>
          <p:nvPr>
            <p:ph type="body" idx="1"/>
          </p:nvPr>
        </p:nvSpPr>
        <p:spPr/>
        <p:txBody>
          <a:bodyPr/>
          <a:lstStyle/>
          <a:p>
            <a:r>
              <a:rPr lang="en-US" dirty="0" smtClean="0"/>
              <a:t>I</a:t>
            </a:r>
            <a:endParaRPr lang="en-US" dirty="0"/>
          </a:p>
        </p:txBody>
      </p:sp>
    </p:spTree>
    <p:extLst>
      <p:ext uri="{BB962C8B-B14F-4D97-AF65-F5344CB8AC3E}">
        <p14:creationId xmlns:p14="http://schemas.microsoft.com/office/powerpoint/2010/main" val="296800199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Interrater</a:t>
            </a:r>
            <a:r>
              <a:rPr lang="en-US" dirty="0" smtClean="0"/>
              <a:t> reliability	</a:t>
            </a:r>
            <a:endParaRPr lang="en-US" dirty="0"/>
          </a:p>
        </p:txBody>
      </p:sp>
      <p:sp>
        <p:nvSpPr>
          <p:cNvPr id="3" name="Content Placeholder 2"/>
          <p:cNvSpPr>
            <a:spLocks noGrp="1"/>
          </p:cNvSpPr>
          <p:nvPr>
            <p:ph idx="1"/>
          </p:nvPr>
        </p:nvSpPr>
        <p:spPr/>
        <p:txBody>
          <a:bodyPr/>
          <a:lstStyle/>
          <a:p>
            <a:r>
              <a:rPr lang="en-US" dirty="0" smtClean="0"/>
              <a:t>Level 4 – Where is My Hat?</a:t>
            </a:r>
          </a:p>
          <a:p>
            <a:r>
              <a:rPr lang="en-US" dirty="0" smtClean="0"/>
              <a:t>Choose a student reader and a teacher</a:t>
            </a:r>
          </a:p>
          <a:p>
            <a:r>
              <a:rPr lang="en-US" dirty="0" smtClean="0"/>
              <a:t>Other two are observers/recorders</a:t>
            </a:r>
          </a:p>
          <a:p>
            <a:r>
              <a:rPr lang="en-US" dirty="0" smtClean="0"/>
              <a:t>Teacher administer level 4 to student reader</a:t>
            </a:r>
          </a:p>
          <a:p>
            <a:r>
              <a:rPr lang="en-US" dirty="0" smtClean="0"/>
              <a:t>Teacher and observers record student responses on observation guide</a:t>
            </a:r>
          </a:p>
          <a:p>
            <a:r>
              <a:rPr lang="en-US" dirty="0" smtClean="0"/>
              <a:t>Complete DRA2 continuum independently using p. 71 &amp; 83 in guide</a:t>
            </a:r>
          </a:p>
          <a:p>
            <a:r>
              <a:rPr lang="en-US" dirty="0" smtClean="0"/>
              <a:t>Compare data on continuum and discuss</a:t>
            </a:r>
          </a:p>
          <a:p>
            <a:r>
              <a:rPr lang="en-US" dirty="0" smtClean="0"/>
              <a:t>Group debrief</a:t>
            </a:r>
          </a:p>
          <a:p>
            <a:endParaRPr lang="en-US" dirty="0" smtClean="0"/>
          </a:p>
          <a:p>
            <a:pPr marL="68580" indent="0">
              <a:buNone/>
            </a:pPr>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84368440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Interrater</a:t>
            </a:r>
            <a:r>
              <a:rPr lang="en-US" dirty="0" smtClean="0"/>
              <a:t> reliability	</a:t>
            </a:r>
            <a:endParaRPr lang="en-US" dirty="0"/>
          </a:p>
        </p:txBody>
      </p:sp>
      <p:sp>
        <p:nvSpPr>
          <p:cNvPr id="3" name="Content Placeholder 2"/>
          <p:cNvSpPr>
            <a:spLocks noGrp="1"/>
          </p:cNvSpPr>
          <p:nvPr>
            <p:ph idx="1"/>
          </p:nvPr>
        </p:nvSpPr>
        <p:spPr/>
        <p:txBody>
          <a:bodyPr/>
          <a:lstStyle/>
          <a:p>
            <a:r>
              <a:rPr lang="en-US" dirty="0" smtClean="0"/>
              <a:t>Level 16 – Nonfiction – Animal Homes</a:t>
            </a:r>
          </a:p>
          <a:p>
            <a:r>
              <a:rPr lang="en-US" dirty="0" smtClean="0"/>
              <a:t>Choose </a:t>
            </a:r>
            <a:r>
              <a:rPr lang="en-US" dirty="0"/>
              <a:t>a student reader and a teacher</a:t>
            </a:r>
          </a:p>
          <a:p>
            <a:r>
              <a:rPr lang="en-US" dirty="0"/>
              <a:t>Other two are observers/recorders</a:t>
            </a:r>
          </a:p>
          <a:p>
            <a:r>
              <a:rPr lang="en-US" dirty="0"/>
              <a:t>Teacher administer level </a:t>
            </a:r>
            <a:r>
              <a:rPr lang="en-US" dirty="0" smtClean="0"/>
              <a:t>16 </a:t>
            </a:r>
            <a:r>
              <a:rPr lang="en-US" dirty="0"/>
              <a:t>to student reader</a:t>
            </a:r>
          </a:p>
          <a:p>
            <a:r>
              <a:rPr lang="en-US" dirty="0"/>
              <a:t>Teacher and observers record student responses on observation guide</a:t>
            </a:r>
          </a:p>
          <a:p>
            <a:r>
              <a:rPr lang="en-US" dirty="0"/>
              <a:t>Complete DRA2 continuum independently using p. </a:t>
            </a:r>
            <a:r>
              <a:rPr lang="en-US" dirty="0" smtClean="0"/>
              <a:t>71, 80 &amp; 83 </a:t>
            </a:r>
            <a:r>
              <a:rPr lang="en-US" dirty="0"/>
              <a:t>in guide</a:t>
            </a:r>
          </a:p>
          <a:p>
            <a:r>
              <a:rPr lang="en-US" dirty="0"/>
              <a:t>Compare data on continuum and </a:t>
            </a:r>
            <a:r>
              <a:rPr lang="en-US" dirty="0" smtClean="0"/>
              <a:t>discuss</a:t>
            </a:r>
          </a:p>
          <a:p>
            <a:r>
              <a:rPr lang="en-US" dirty="0" smtClean="0"/>
              <a:t>Group debrief</a:t>
            </a:r>
            <a:endParaRPr lang="en-US" dirty="0"/>
          </a:p>
          <a:p>
            <a:endParaRPr lang="en-US" dirty="0"/>
          </a:p>
        </p:txBody>
      </p:sp>
    </p:spTree>
    <p:extLst>
      <p:ext uri="{BB962C8B-B14F-4D97-AF65-F5344CB8AC3E}">
        <p14:creationId xmlns:p14="http://schemas.microsoft.com/office/powerpoint/2010/main" val="30580969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Interrater</a:t>
            </a:r>
            <a:r>
              <a:rPr lang="en-US" dirty="0" smtClean="0"/>
              <a:t> reliability	</a:t>
            </a:r>
            <a:endParaRPr lang="en-US" dirty="0"/>
          </a:p>
        </p:txBody>
      </p:sp>
      <p:sp>
        <p:nvSpPr>
          <p:cNvPr id="3" name="Content Placeholder 2"/>
          <p:cNvSpPr>
            <a:spLocks noGrp="1"/>
          </p:cNvSpPr>
          <p:nvPr>
            <p:ph idx="1"/>
          </p:nvPr>
        </p:nvSpPr>
        <p:spPr/>
        <p:txBody>
          <a:bodyPr/>
          <a:lstStyle/>
          <a:p>
            <a:r>
              <a:rPr lang="en-US" dirty="0" smtClean="0"/>
              <a:t>Level 28 – Fiction – Missing Sneakers</a:t>
            </a:r>
          </a:p>
          <a:p>
            <a:r>
              <a:rPr lang="en-US" dirty="0" smtClean="0"/>
              <a:t>Read story </a:t>
            </a:r>
          </a:p>
          <a:p>
            <a:r>
              <a:rPr lang="en-US" dirty="0" smtClean="0"/>
              <a:t>In partners, score and complete continuum. Use pp. 72-73, 92-93 in guide as a reference.</a:t>
            </a:r>
          </a:p>
          <a:p>
            <a:r>
              <a:rPr lang="en-US" dirty="0" smtClean="0"/>
              <a:t>Compare scores with other partnership</a:t>
            </a:r>
          </a:p>
          <a:p>
            <a:r>
              <a:rPr lang="en-US" dirty="0" smtClean="0"/>
              <a:t>Discuss </a:t>
            </a:r>
            <a:r>
              <a:rPr lang="en-US" dirty="0" err="1" smtClean="0"/>
              <a:t>noticings</a:t>
            </a:r>
            <a:r>
              <a:rPr lang="en-US" dirty="0" smtClean="0"/>
              <a:t> and/or questions</a:t>
            </a:r>
          </a:p>
          <a:p>
            <a:r>
              <a:rPr lang="en-US" dirty="0" smtClean="0"/>
              <a:t>Group debrief</a:t>
            </a:r>
          </a:p>
          <a:p>
            <a:endParaRPr lang="en-US" dirty="0"/>
          </a:p>
        </p:txBody>
      </p:sp>
    </p:spTree>
    <p:extLst>
      <p:ext uri="{BB962C8B-B14F-4D97-AF65-F5344CB8AC3E}">
        <p14:creationId xmlns:p14="http://schemas.microsoft.com/office/powerpoint/2010/main" val="315167385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Compliance vs. Best practice</a:t>
            </a:r>
            <a:endParaRPr lang="en-US" dirty="0"/>
          </a:p>
        </p:txBody>
      </p:sp>
      <p:sp>
        <p:nvSpPr>
          <p:cNvPr id="3" name="Content Placeholder 2"/>
          <p:cNvSpPr>
            <a:spLocks noGrp="1"/>
          </p:cNvSpPr>
          <p:nvPr>
            <p:ph idx="1"/>
          </p:nvPr>
        </p:nvSpPr>
        <p:spPr/>
        <p:txBody>
          <a:bodyPr>
            <a:normAutofit/>
          </a:bodyPr>
          <a:lstStyle/>
          <a:p>
            <a:r>
              <a:rPr lang="en-US" sz="3600" dirty="0" smtClean="0"/>
              <a:t>How might you support teachers in moving from using DRA2 for compliance to using it for best practice?</a:t>
            </a:r>
            <a:endParaRPr lang="en-US" sz="3600" dirty="0"/>
          </a:p>
        </p:txBody>
      </p:sp>
    </p:spTree>
    <p:extLst>
      <p:ext uri="{BB962C8B-B14F-4D97-AF65-F5344CB8AC3E}">
        <p14:creationId xmlns:p14="http://schemas.microsoft.com/office/powerpoint/2010/main" val="312381587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Benchmark Assessment </a:t>
            </a:r>
            <a:r>
              <a:rPr lang="en-US" dirty="0" smtClean="0"/>
              <a:t>Books p.12-18</a:t>
            </a:r>
            <a:endParaRPr lang="en-US" dirty="0"/>
          </a:p>
        </p:txBody>
      </p:sp>
      <p:sp>
        <p:nvSpPr>
          <p:cNvPr id="3" name="Text Placeholder 2"/>
          <p:cNvSpPr>
            <a:spLocks noGrp="1"/>
          </p:cNvSpPr>
          <p:nvPr>
            <p:ph type="body" idx="1"/>
          </p:nvPr>
        </p:nvSpPr>
        <p:spPr/>
        <p:txBody>
          <a:bodyPr/>
          <a:lstStyle/>
          <a:p>
            <a:r>
              <a:rPr lang="en-US" dirty="0" smtClean="0"/>
              <a:t>Fiction	</a:t>
            </a:r>
            <a:endParaRPr lang="en-US" dirty="0"/>
          </a:p>
        </p:txBody>
      </p:sp>
      <p:sp>
        <p:nvSpPr>
          <p:cNvPr id="4" name="Text Placeholder 3"/>
          <p:cNvSpPr>
            <a:spLocks noGrp="1"/>
          </p:cNvSpPr>
          <p:nvPr>
            <p:ph type="body" sz="quarter" idx="3"/>
          </p:nvPr>
        </p:nvSpPr>
        <p:spPr/>
        <p:txBody>
          <a:bodyPr/>
          <a:lstStyle/>
          <a:p>
            <a:r>
              <a:rPr lang="en-US" dirty="0" smtClean="0"/>
              <a:t>Nonfiction</a:t>
            </a:r>
            <a:endParaRPr lang="en-US" dirty="0"/>
          </a:p>
        </p:txBody>
      </p:sp>
      <p:sp>
        <p:nvSpPr>
          <p:cNvPr id="5" name="Content Placeholder 4"/>
          <p:cNvSpPr>
            <a:spLocks noGrp="1"/>
          </p:cNvSpPr>
          <p:nvPr>
            <p:ph sz="quarter" idx="13"/>
          </p:nvPr>
        </p:nvSpPr>
        <p:spPr/>
        <p:txBody>
          <a:bodyPr/>
          <a:lstStyle/>
          <a:p>
            <a:r>
              <a:rPr lang="en-US" dirty="0" smtClean="0"/>
              <a:t>A-2</a:t>
            </a:r>
          </a:p>
          <a:p>
            <a:r>
              <a:rPr lang="en-US" dirty="0" smtClean="0"/>
              <a:t>3-6</a:t>
            </a:r>
          </a:p>
          <a:p>
            <a:r>
              <a:rPr lang="en-US" dirty="0" smtClean="0"/>
              <a:t>8-14</a:t>
            </a:r>
          </a:p>
          <a:p>
            <a:r>
              <a:rPr lang="en-US" dirty="0" smtClean="0"/>
              <a:t>16-28</a:t>
            </a:r>
          </a:p>
          <a:p>
            <a:r>
              <a:rPr lang="en-US" dirty="0" smtClean="0"/>
              <a:t>30-38</a:t>
            </a:r>
          </a:p>
          <a:p>
            <a:r>
              <a:rPr lang="en-US" dirty="0" smtClean="0"/>
              <a:t>40</a:t>
            </a:r>
            <a:endParaRPr lang="en-US" dirty="0"/>
          </a:p>
        </p:txBody>
      </p:sp>
      <p:sp>
        <p:nvSpPr>
          <p:cNvPr id="6" name="Content Placeholder 5"/>
          <p:cNvSpPr>
            <a:spLocks noGrp="1"/>
          </p:cNvSpPr>
          <p:nvPr>
            <p:ph sz="quarter" idx="14"/>
          </p:nvPr>
        </p:nvSpPr>
        <p:spPr/>
        <p:txBody>
          <a:bodyPr/>
          <a:lstStyle/>
          <a:p>
            <a:endParaRPr lang="en-US" dirty="0"/>
          </a:p>
          <a:p>
            <a:endParaRPr lang="en-US" dirty="0" smtClean="0"/>
          </a:p>
          <a:p>
            <a:r>
              <a:rPr lang="en-US" dirty="0" smtClean="0"/>
              <a:t>16</a:t>
            </a:r>
          </a:p>
          <a:p>
            <a:r>
              <a:rPr lang="en-US" dirty="0" smtClean="0"/>
              <a:t>28</a:t>
            </a:r>
          </a:p>
          <a:p>
            <a:r>
              <a:rPr lang="en-US" dirty="0" smtClean="0"/>
              <a:t>38</a:t>
            </a:r>
          </a:p>
          <a:p>
            <a:r>
              <a:rPr lang="en-US" dirty="0" smtClean="0"/>
              <a:t>40</a:t>
            </a:r>
          </a:p>
          <a:p>
            <a:endParaRPr lang="en-US" dirty="0" smtClean="0"/>
          </a:p>
        </p:txBody>
      </p:sp>
    </p:spTree>
    <p:extLst>
      <p:ext uri="{BB962C8B-B14F-4D97-AF65-F5344CB8AC3E}">
        <p14:creationId xmlns:p14="http://schemas.microsoft.com/office/powerpoint/2010/main" val="102512217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Determining Starting Level</a:t>
            </a:r>
            <a:endParaRPr lang="en-US" dirty="0"/>
          </a:p>
        </p:txBody>
      </p:sp>
      <p:sp>
        <p:nvSpPr>
          <p:cNvPr id="3" name="Text Placeholder 2"/>
          <p:cNvSpPr>
            <a:spLocks noGrp="1"/>
          </p:cNvSpPr>
          <p:nvPr>
            <p:ph type="body" idx="1"/>
          </p:nvPr>
        </p:nvSpPr>
        <p:spPr/>
        <p:txBody>
          <a:bodyPr/>
          <a:lstStyle/>
          <a:p>
            <a:r>
              <a:rPr lang="en-US" dirty="0" smtClean="0"/>
              <a:t>Returning Student</a:t>
            </a:r>
            <a:endParaRPr lang="en-US" dirty="0"/>
          </a:p>
        </p:txBody>
      </p:sp>
      <p:sp>
        <p:nvSpPr>
          <p:cNvPr id="4" name="Text Placeholder 3"/>
          <p:cNvSpPr>
            <a:spLocks noGrp="1"/>
          </p:cNvSpPr>
          <p:nvPr>
            <p:ph type="body" sz="quarter" idx="3"/>
          </p:nvPr>
        </p:nvSpPr>
        <p:spPr/>
        <p:txBody>
          <a:bodyPr/>
          <a:lstStyle/>
          <a:p>
            <a:r>
              <a:rPr lang="en-US" dirty="0" smtClean="0"/>
              <a:t>New Students</a:t>
            </a:r>
            <a:endParaRPr lang="en-US" dirty="0"/>
          </a:p>
        </p:txBody>
      </p:sp>
      <p:sp>
        <p:nvSpPr>
          <p:cNvPr id="5" name="Content Placeholder 4"/>
          <p:cNvSpPr>
            <a:spLocks noGrp="1"/>
          </p:cNvSpPr>
          <p:nvPr>
            <p:ph sz="quarter" idx="13"/>
          </p:nvPr>
        </p:nvSpPr>
        <p:spPr/>
        <p:txBody>
          <a:bodyPr/>
          <a:lstStyle/>
          <a:p>
            <a:r>
              <a:rPr lang="en-US" dirty="0" smtClean="0"/>
              <a:t>Fall – use spring DRA2 independent level as a starting place.</a:t>
            </a:r>
          </a:p>
          <a:p>
            <a:r>
              <a:rPr lang="en-US" dirty="0" smtClean="0"/>
              <a:t>Spring – use last running record level from progress monitoring data and/or classroom observations of student reading level (comparable book titles on p. 37-39)</a:t>
            </a:r>
            <a:endParaRPr lang="en-US" dirty="0"/>
          </a:p>
        </p:txBody>
      </p:sp>
      <p:sp>
        <p:nvSpPr>
          <p:cNvPr id="6" name="Content Placeholder 5"/>
          <p:cNvSpPr>
            <a:spLocks noGrp="1"/>
          </p:cNvSpPr>
          <p:nvPr>
            <p:ph sz="quarter" idx="14"/>
          </p:nvPr>
        </p:nvSpPr>
        <p:spPr/>
        <p:txBody>
          <a:bodyPr/>
          <a:lstStyle/>
          <a:p>
            <a:r>
              <a:rPr lang="en-US" dirty="0" smtClean="0"/>
              <a:t>Information from previous school if available</a:t>
            </a:r>
          </a:p>
          <a:p>
            <a:r>
              <a:rPr lang="en-US" dirty="0" smtClean="0"/>
              <a:t>DRA2 Quick Check</a:t>
            </a:r>
          </a:p>
          <a:p>
            <a:r>
              <a:rPr lang="en-US" dirty="0" smtClean="0"/>
              <a:t>Use informal reading </a:t>
            </a:r>
            <a:r>
              <a:rPr lang="en-US" dirty="0"/>
              <a:t>e</a:t>
            </a:r>
            <a:r>
              <a:rPr lang="en-US" dirty="0" smtClean="0"/>
              <a:t>ngagement </a:t>
            </a:r>
            <a:r>
              <a:rPr lang="en-US" dirty="0"/>
              <a:t>i</a:t>
            </a:r>
            <a:r>
              <a:rPr lang="en-US" dirty="0" smtClean="0"/>
              <a:t>nformation to offer level choices </a:t>
            </a:r>
            <a:r>
              <a:rPr lang="en-US" dirty="0"/>
              <a:t>(comparable book titles on p. 37-39)</a:t>
            </a:r>
          </a:p>
          <a:p>
            <a:endParaRPr lang="en-US" dirty="0" smtClean="0"/>
          </a:p>
        </p:txBody>
      </p:sp>
    </p:spTree>
    <p:extLst>
      <p:ext uri="{BB962C8B-B14F-4D97-AF65-F5344CB8AC3E}">
        <p14:creationId xmlns:p14="http://schemas.microsoft.com/office/powerpoint/2010/main" val="260645723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 Observation Guides p.19</a:t>
            </a:r>
            <a:endParaRPr lang="en-US" dirty="0"/>
          </a:p>
        </p:txBody>
      </p:sp>
      <p:sp>
        <p:nvSpPr>
          <p:cNvPr id="3" name="Content Placeholder 2"/>
          <p:cNvSpPr>
            <a:spLocks noGrp="1"/>
          </p:cNvSpPr>
          <p:nvPr>
            <p:ph idx="1"/>
          </p:nvPr>
        </p:nvSpPr>
        <p:spPr/>
        <p:txBody>
          <a:bodyPr/>
          <a:lstStyle/>
          <a:p>
            <a:r>
              <a:rPr lang="en-US" dirty="0" smtClean="0"/>
              <a:t>Scores</a:t>
            </a:r>
          </a:p>
          <a:p>
            <a:pPr lvl="1"/>
            <a:r>
              <a:rPr lang="en-US" sz="2000" dirty="0" smtClean="0"/>
              <a:t>To be independent, a reader MUST meet the benchmark in BOTH oral reading fluency and comprehension.  </a:t>
            </a:r>
          </a:p>
          <a:p>
            <a:pPr lvl="1"/>
            <a:r>
              <a:rPr lang="en-US" sz="2000" dirty="0" smtClean="0"/>
              <a:t>Teacher selects the text for levels A-24.  </a:t>
            </a:r>
          </a:p>
          <a:p>
            <a:pPr lvl="1"/>
            <a:r>
              <a:rPr lang="en-US" sz="2000" dirty="0" smtClean="0"/>
              <a:t>Students may be given a choice of texts at level 28 and above.</a:t>
            </a:r>
          </a:p>
          <a:p>
            <a:pPr lvl="1"/>
            <a:endParaRPr lang="en-US" sz="2000" dirty="0"/>
          </a:p>
          <a:p>
            <a:pPr lvl="1"/>
            <a:r>
              <a:rPr lang="en-US" sz="2000" dirty="0" smtClean="0"/>
              <a:t>TSD – We are determining the </a:t>
            </a:r>
            <a:r>
              <a:rPr lang="en-US" sz="2000" dirty="0" smtClean="0">
                <a:solidFill>
                  <a:srgbClr val="FFFF00"/>
                </a:solidFill>
              </a:rPr>
              <a:t>highest</a:t>
            </a:r>
            <a:r>
              <a:rPr lang="en-US" sz="2000" dirty="0" smtClean="0"/>
              <a:t> independent level. Refer to TSD handout.</a:t>
            </a:r>
          </a:p>
        </p:txBody>
      </p:sp>
    </p:spTree>
    <p:extLst>
      <p:ext uri="{BB962C8B-B14F-4D97-AF65-F5344CB8AC3E}">
        <p14:creationId xmlns:p14="http://schemas.microsoft.com/office/powerpoint/2010/main" val="198692715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Teacher Observation </a:t>
            </a:r>
            <a:r>
              <a:rPr lang="en-US" dirty="0" smtClean="0"/>
              <a:t>Guides p. 19</a:t>
            </a:r>
            <a:endParaRPr lang="en-US" dirty="0"/>
          </a:p>
        </p:txBody>
      </p:sp>
      <p:sp>
        <p:nvSpPr>
          <p:cNvPr id="3" name="Content Placeholder 2"/>
          <p:cNvSpPr>
            <a:spLocks noGrp="1"/>
          </p:cNvSpPr>
          <p:nvPr>
            <p:ph idx="1"/>
          </p:nvPr>
        </p:nvSpPr>
        <p:spPr/>
        <p:txBody>
          <a:bodyPr/>
          <a:lstStyle/>
          <a:p>
            <a:r>
              <a:rPr lang="en-US" dirty="0"/>
              <a:t>Reading </a:t>
            </a:r>
            <a:r>
              <a:rPr lang="en-US" dirty="0" smtClean="0"/>
              <a:t>Engagement:</a:t>
            </a:r>
          </a:p>
          <a:p>
            <a:pPr lvl="1"/>
            <a:r>
              <a:rPr lang="en-US" sz="2000" dirty="0" smtClean="0"/>
              <a:t>Levels </a:t>
            </a:r>
            <a:r>
              <a:rPr lang="en-US" sz="2000" dirty="0"/>
              <a:t>A-24 student responses are recorded next to reading engagement questions on guide.  </a:t>
            </a:r>
            <a:endParaRPr lang="en-US" sz="2000" dirty="0" smtClean="0"/>
          </a:p>
          <a:p>
            <a:pPr lvl="1"/>
            <a:r>
              <a:rPr lang="en-US" sz="2000" dirty="0" smtClean="0"/>
              <a:t>Levels </a:t>
            </a:r>
            <a:r>
              <a:rPr lang="en-US" sz="2000" dirty="0"/>
              <a:t>28 and above students complete a Student Reading Survey which may be given individually or in a group</a:t>
            </a:r>
            <a:r>
              <a:rPr lang="en-US" sz="2000" dirty="0" smtClean="0"/>
              <a:t>.  Responses may be dictated or independently written.  </a:t>
            </a:r>
          </a:p>
          <a:p>
            <a:pPr lvl="1"/>
            <a:r>
              <a:rPr lang="en-US" sz="2000" dirty="0" smtClean="0"/>
              <a:t>P. 69-73 provide support for understanding about reading engagement responses from students</a:t>
            </a:r>
            <a:endParaRPr lang="en-US" sz="2000" dirty="0"/>
          </a:p>
          <a:p>
            <a:endParaRPr lang="en-US" dirty="0"/>
          </a:p>
        </p:txBody>
      </p:sp>
    </p:spTree>
    <p:extLst>
      <p:ext uri="{BB962C8B-B14F-4D97-AF65-F5344CB8AC3E}">
        <p14:creationId xmlns:p14="http://schemas.microsoft.com/office/powerpoint/2010/main" val="79819974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Teacher Observation </a:t>
            </a:r>
            <a:r>
              <a:rPr lang="en-US" dirty="0" smtClean="0"/>
              <a:t>Guides p.19</a:t>
            </a:r>
            <a:endParaRPr lang="en-US" dirty="0"/>
          </a:p>
        </p:txBody>
      </p:sp>
      <p:sp>
        <p:nvSpPr>
          <p:cNvPr id="3" name="Content Placeholder 2"/>
          <p:cNvSpPr>
            <a:spLocks noGrp="1"/>
          </p:cNvSpPr>
          <p:nvPr>
            <p:ph idx="1"/>
          </p:nvPr>
        </p:nvSpPr>
        <p:spPr/>
        <p:txBody>
          <a:bodyPr/>
          <a:lstStyle/>
          <a:p>
            <a:r>
              <a:rPr lang="en-US" dirty="0"/>
              <a:t>Oral Reading </a:t>
            </a:r>
            <a:r>
              <a:rPr lang="en-US" dirty="0" smtClean="0"/>
              <a:t>Fluency</a:t>
            </a:r>
          </a:p>
          <a:p>
            <a:pPr lvl="1"/>
            <a:r>
              <a:rPr lang="en-US" sz="2000" dirty="0"/>
              <a:t>Levels 1-</a:t>
            </a:r>
            <a:r>
              <a:rPr lang="en-US" sz="2000" dirty="0" smtClean="0"/>
              <a:t>3 – if student is unable to name half the items pictured in the text, use your best judgment to decide whether you should continue with the assessment.</a:t>
            </a:r>
          </a:p>
          <a:p>
            <a:pPr lvl="1"/>
            <a:r>
              <a:rPr lang="en-US" sz="2000" dirty="0" smtClean="0"/>
              <a:t>In </a:t>
            </a:r>
            <a:r>
              <a:rPr lang="en-US" sz="2000" dirty="0"/>
              <a:t>introduction and preview, for levels 4-16, students do a “picture walk.”  Teacher directions are in bold print. </a:t>
            </a:r>
            <a:endParaRPr lang="en-US" sz="2000" dirty="0" smtClean="0"/>
          </a:p>
          <a:p>
            <a:pPr lvl="1"/>
            <a:r>
              <a:rPr lang="en-US" sz="2000" dirty="0" smtClean="0"/>
              <a:t>Levels </a:t>
            </a:r>
            <a:r>
              <a:rPr lang="en-US" sz="2000" dirty="0"/>
              <a:t>14 and above,  timing student’s reading is required</a:t>
            </a:r>
            <a:r>
              <a:rPr lang="en-US" sz="2000" dirty="0" smtClean="0"/>
              <a:t>.</a:t>
            </a:r>
          </a:p>
          <a:p>
            <a:pPr lvl="1"/>
            <a:r>
              <a:rPr lang="en-US" sz="2000" dirty="0" smtClean="0"/>
              <a:t>Note the reader’s phrasing, expression, and attention to punctuation.</a:t>
            </a:r>
          </a:p>
        </p:txBody>
      </p:sp>
    </p:spTree>
    <p:extLst>
      <p:ext uri="{BB962C8B-B14F-4D97-AF65-F5344CB8AC3E}">
        <p14:creationId xmlns:p14="http://schemas.microsoft.com/office/powerpoint/2010/main" val="32437632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Teacher Observation Guides p.19</a:t>
            </a:r>
          </a:p>
        </p:txBody>
      </p:sp>
      <p:sp>
        <p:nvSpPr>
          <p:cNvPr id="3" name="Content Placeholder 2"/>
          <p:cNvSpPr>
            <a:spLocks noGrp="1"/>
          </p:cNvSpPr>
          <p:nvPr>
            <p:ph idx="1"/>
          </p:nvPr>
        </p:nvSpPr>
        <p:spPr>
          <a:xfrm>
            <a:off x="685800" y="1600200"/>
            <a:ext cx="7772400" cy="4631995"/>
          </a:xfrm>
        </p:spPr>
        <p:txBody>
          <a:bodyPr>
            <a:normAutofit/>
          </a:bodyPr>
          <a:lstStyle/>
          <a:p>
            <a:r>
              <a:rPr lang="en-US" dirty="0" smtClean="0"/>
              <a:t>Oral Predictions</a:t>
            </a:r>
          </a:p>
          <a:p>
            <a:pPr lvl="1"/>
            <a:r>
              <a:rPr lang="en-US" sz="1800" dirty="0" smtClean="0"/>
              <a:t>NOTE:  Levels A-16 have an Introduction and Preview</a:t>
            </a:r>
          </a:p>
          <a:p>
            <a:pPr lvl="1"/>
            <a:r>
              <a:rPr lang="en-US" sz="1800" dirty="0" smtClean="0"/>
              <a:t>Levels 18-24 students do an Oral Prediction.  Note and count the number of possible events or actions that students predict.  Students do NOT use the text when making their predictions.  </a:t>
            </a:r>
          </a:p>
          <a:p>
            <a:pPr lvl="1"/>
            <a:r>
              <a:rPr lang="en-US" sz="1800" dirty="0" smtClean="0"/>
              <a:t>Levels 28-38 Read aloud the questions/prompts on page 1 in the Student Booklet, and record the student’s responses on the same page.  Do NOT give additional prompts.  NOTE:  Students may use the book when responding to the Text Features prompts and nonfiction Prediction prompt, but the book should be CLOSED when they make their predictions for fiction books.</a:t>
            </a:r>
          </a:p>
          <a:p>
            <a:pPr lvl="1"/>
            <a:r>
              <a:rPr lang="en-US" sz="1800" dirty="0" smtClean="0"/>
              <a:t>Level 40 and above Students must do a written prediction</a:t>
            </a:r>
          </a:p>
          <a:p>
            <a:endParaRPr lang="en-US" dirty="0" smtClean="0"/>
          </a:p>
          <a:p>
            <a:pPr marL="68580" indent="0">
              <a:buNone/>
            </a:pPr>
            <a:endParaRPr lang="en-US" dirty="0" smtClean="0"/>
          </a:p>
        </p:txBody>
      </p:sp>
    </p:spTree>
    <p:extLst>
      <p:ext uri="{BB962C8B-B14F-4D97-AF65-F5344CB8AC3E}">
        <p14:creationId xmlns:p14="http://schemas.microsoft.com/office/powerpoint/2010/main" val="162529867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1143000"/>
          </a:xfrm>
        </p:spPr>
        <p:txBody>
          <a:bodyPr/>
          <a:lstStyle/>
          <a:p>
            <a:r>
              <a:rPr lang="en-US" dirty="0"/>
              <a:t>Teacher Observation </a:t>
            </a:r>
            <a:r>
              <a:rPr lang="en-US" dirty="0" smtClean="0"/>
              <a:t>Guides p.19</a:t>
            </a:r>
            <a:endParaRPr lang="en-US" dirty="0"/>
          </a:p>
        </p:txBody>
      </p:sp>
      <p:sp>
        <p:nvSpPr>
          <p:cNvPr id="3" name="Content Placeholder 2"/>
          <p:cNvSpPr>
            <a:spLocks noGrp="1"/>
          </p:cNvSpPr>
          <p:nvPr>
            <p:ph idx="1"/>
          </p:nvPr>
        </p:nvSpPr>
        <p:spPr>
          <a:xfrm>
            <a:off x="685800" y="1162999"/>
            <a:ext cx="7772400" cy="4779677"/>
          </a:xfrm>
        </p:spPr>
        <p:txBody>
          <a:bodyPr>
            <a:normAutofit/>
          </a:bodyPr>
          <a:lstStyle/>
          <a:p>
            <a:r>
              <a:rPr lang="en-US" dirty="0" smtClean="0"/>
              <a:t>Record of Oral Reading</a:t>
            </a:r>
          </a:p>
          <a:p>
            <a:pPr lvl="1"/>
            <a:r>
              <a:rPr lang="en-US" sz="1800" dirty="0" smtClean="0"/>
              <a:t>The student’s miscues, including substitutions, omissions, and insertions, as well as repetitions and self-corrections are marked on the Record of Oral Reading.  </a:t>
            </a:r>
          </a:p>
          <a:p>
            <a:pPr lvl="1"/>
            <a:r>
              <a:rPr lang="en-US" sz="1800" dirty="0" smtClean="0"/>
              <a:t>If student skips as an entire line, redirect the student to reread and score as one error.</a:t>
            </a:r>
          </a:p>
          <a:p>
            <a:pPr lvl="1"/>
            <a:r>
              <a:rPr lang="en-US" sz="1800" dirty="0" smtClean="0"/>
              <a:t>If a students miscues a proper noun multiple times in a text, the first miscue is counted as an error. </a:t>
            </a:r>
            <a:r>
              <a:rPr lang="en-US" sz="1800" dirty="0"/>
              <a:t> </a:t>
            </a:r>
            <a:r>
              <a:rPr lang="en-US" sz="1800" dirty="0" smtClean="0"/>
              <a:t>The subsequent miscues of the same name are not counted as errors.</a:t>
            </a:r>
          </a:p>
          <a:p>
            <a:pPr lvl="1"/>
            <a:r>
              <a:rPr lang="en-US" sz="1800" dirty="0" smtClean="0"/>
              <a:t>Repetitions of words or phrases are NOT errors.  They should be recorded as they give you important information about a child’s processing.</a:t>
            </a:r>
          </a:p>
          <a:p>
            <a:pPr lvl="1"/>
            <a:r>
              <a:rPr lang="en-US" sz="1800" dirty="0" smtClean="0"/>
              <a:t>Mispronunciations are NOT errors if they are due to speech impairment, English Language Learners, and/or dialect.  </a:t>
            </a:r>
          </a:p>
          <a:p>
            <a:pPr lvl="1"/>
            <a:r>
              <a:rPr lang="en-US" sz="1800" dirty="0" smtClean="0"/>
              <a:t>See p. 143 for more guidelines.</a:t>
            </a:r>
          </a:p>
          <a:p>
            <a:pPr marL="68580" indent="0">
              <a:buNone/>
            </a:pPr>
            <a:endParaRPr lang="en-US" dirty="0"/>
          </a:p>
        </p:txBody>
      </p:sp>
    </p:spTree>
    <p:extLst>
      <p:ext uri="{BB962C8B-B14F-4D97-AF65-F5344CB8AC3E}">
        <p14:creationId xmlns:p14="http://schemas.microsoft.com/office/powerpoint/2010/main" val="149801444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Urban Pop.thmx</Template>
  <TotalTime>321</TotalTime>
  <Words>3191</Words>
  <Application>Microsoft Macintosh PowerPoint</Application>
  <PresentationFormat>On-screen Show (4:3)</PresentationFormat>
  <Paragraphs>217</Paragraphs>
  <Slides>25</Slides>
  <Notes>23</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Urban Pop</vt:lpstr>
      <vt:lpstr>DRA2 Training </vt:lpstr>
      <vt:lpstr>Good Readers p. 7-9</vt:lpstr>
      <vt:lpstr>Benchmark Assessment Books p.12-18</vt:lpstr>
      <vt:lpstr>Determining Starting Level</vt:lpstr>
      <vt:lpstr>Teacher Observation Guides p.19</vt:lpstr>
      <vt:lpstr>Teacher Observation Guides p. 19</vt:lpstr>
      <vt:lpstr>Teacher Observation Guides p.19</vt:lpstr>
      <vt:lpstr>Teacher Observation Guides p.19</vt:lpstr>
      <vt:lpstr>Teacher Observation Guides p.19</vt:lpstr>
      <vt:lpstr>Teacher Observation Guides p.19-20</vt:lpstr>
      <vt:lpstr>Teacher Observation Guides. P.21</vt:lpstr>
      <vt:lpstr>Teacher Observation Guides. P.21</vt:lpstr>
      <vt:lpstr>DRA2 Continuum</vt:lpstr>
      <vt:lpstr>DRA2 Continuum</vt:lpstr>
      <vt:lpstr>DRA2 Continuum</vt:lpstr>
      <vt:lpstr>DRA2 Continuum - Comprehension</vt:lpstr>
      <vt:lpstr>Additional Information p.57</vt:lpstr>
      <vt:lpstr>Instructional Decisions p. 121-129</vt:lpstr>
      <vt:lpstr>Kindergarten</vt:lpstr>
      <vt:lpstr>Appropriate Accommodations</vt:lpstr>
      <vt:lpstr>Interrater reliability</vt:lpstr>
      <vt:lpstr>Interrater reliability </vt:lpstr>
      <vt:lpstr>Interrater reliability </vt:lpstr>
      <vt:lpstr>Interrater reliability </vt:lpstr>
      <vt:lpstr>Compliance vs. Best practice</vt:lpstr>
    </vt:vector>
  </TitlesOfParts>
  <Company>Thompson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DRA2 Training </dc:title>
  <dc:creator>Trish Malik</dc:creator>
  <cp:lastModifiedBy>Trish Malik</cp:lastModifiedBy>
  <cp:revision>32</cp:revision>
  <dcterms:created xsi:type="dcterms:W3CDTF">2012-07-24T17:21:51Z</dcterms:created>
  <dcterms:modified xsi:type="dcterms:W3CDTF">2012-08-07T14:55:16Z</dcterms:modified>
</cp:coreProperties>
</file>